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9.svg" ContentType="image/svg+xml"/>
  <Override PartName="/ppt/media/image2.svg" ContentType="image/svg+xml"/>
  <Override PartName="/ppt/media/image21.svg" ContentType="image/svg+xml"/>
  <Override PartName="/ppt/media/image23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3"/>
  </p:notesMasterIdLst>
  <p:sldIdLst>
    <p:sldId id="256" r:id="rId4"/>
    <p:sldId id="257" r:id="rId5"/>
    <p:sldId id="258" r:id="rId6"/>
    <p:sldId id="262" r:id="rId7"/>
    <p:sldId id="288" r:id="rId8"/>
    <p:sldId id="259" r:id="rId9"/>
    <p:sldId id="290" r:id="rId10"/>
    <p:sldId id="289" r:id="rId11"/>
    <p:sldId id="264" r:id="rId12"/>
    <p:sldId id="291" r:id="rId14"/>
    <p:sldId id="299" r:id="rId15"/>
    <p:sldId id="303" r:id="rId16"/>
    <p:sldId id="305" r:id="rId17"/>
    <p:sldId id="300" r:id="rId18"/>
    <p:sldId id="306" r:id="rId19"/>
    <p:sldId id="302" r:id="rId20"/>
    <p:sldId id="274" r:id="rId21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5" userDrawn="1">
          <p15:clr>
            <a:srgbClr val="A4A3A4"/>
          </p15:clr>
        </p15:guide>
        <p15:guide id="2" pos="38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3C5A"/>
    <a:srgbClr val="565E86"/>
    <a:srgbClr val="42B1FF"/>
    <a:srgbClr val="4C9DD2"/>
    <a:srgbClr val="3E4466"/>
    <a:srgbClr val="464C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924" autoAdjust="0"/>
  </p:normalViewPr>
  <p:slideViewPr>
    <p:cSldViewPr snapToGrid="0" showGuides="1">
      <p:cViewPr>
        <p:scale>
          <a:sx n="75" d="100"/>
          <a:sy n="75" d="100"/>
        </p:scale>
        <p:origin x="1902" y="681"/>
      </p:cViewPr>
      <p:guideLst>
        <p:guide orient="horz" pos="2045"/>
        <p:guide pos="38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6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2.xml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4.png"/><Relationship Id="rId3" Type="http://schemas.openxmlformats.org/officeDocument/2006/relationships/tags" Target="../tags/tag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5.png"/><Relationship Id="rId3" Type="http://schemas.openxmlformats.org/officeDocument/2006/relationships/tags" Target="../tags/tag4.xml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png"/><Relationship Id="rId3" Type="http://schemas.openxmlformats.org/officeDocument/2006/relationships/tags" Target="../tags/tag5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6.svg"/><Relationship Id="rId7" Type="http://schemas.openxmlformats.org/officeDocument/2006/relationships/image" Target="../media/image15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6.svg"/><Relationship Id="rId7" Type="http://schemas.openxmlformats.org/officeDocument/2006/relationships/image" Target="../media/image15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6.svg"/><Relationship Id="rId7" Type="http://schemas.openxmlformats.org/officeDocument/2006/relationships/image" Target="../media/image15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96107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15590" y="2771775"/>
            <a:ext cx="6682740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停车场车位管理系统</a:t>
            </a:r>
            <a:endParaRPr lang="zh-CN" altLang="en-US" sz="40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  <a:p>
            <a:pPr algn="ctr"/>
            <a:r>
              <a:rPr lang="en-US" altLang="zh-CN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ParkingLot System</a:t>
            </a:r>
            <a:endParaRPr lang="en-US" altLang="zh-CN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220970" y="4382135"/>
            <a:ext cx="1750060" cy="354330"/>
            <a:chOff x="8448" y="6568"/>
            <a:chExt cx="2756" cy="558"/>
          </a:xfrm>
        </p:grpSpPr>
        <p:sp>
          <p:nvSpPr>
            <p:cNvPr id="6" name="圆角矩形 5"/>
            <p:cNvSpPr/>
            <p:nvPr/>
          </p:nvSpPr>
          <p:spPr>
            <a:xfrm>
              <a:off x="8448" y="6568"/>
              <a:ext cx="2756" cy="558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0706" y="6639"/>
              <a:ext cx="416" cy="41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5284470" y="1713865"/>
            <a:ext cx="17449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cs typeface="+mn-ea"/>
                <a:sym typeface="+mn-lt"/>
              </a:rPr>
              <a:t>L</a:t>
            </a:r>
            <a:r>
              <a:rPr lang="en-US" altLang="zh-CN" sz="4400" dirty="0">
                <a:solidFill>
                  <a:schemeClr val="accent2"/>
                </a:solidFill>
                <a:cs typeface="+mn-ea"/>
                <a:sym typeface="+mn-lt"/>
              </a:rPr>
              <a:t>o</a:t>
            </a:r>
            <a:r>
              <a:rPr lang="en-US" altLang="zh-CN" sz="4400" dirty="0">
                <a:solidFill>
                  <a:schemeClr val="bg1"/>
                </a:solidFill>
                <a:cs typeface="+mn-ea"/>
                <a:sym typeface="+mn-lt"/>
              </a:rPr>
              <a:t>g</a:t>
            </a:r>
            <a:r>
              <a:rPr lang="en-US" altLang="zh-CN" sz="4400" dirty="0">
                <a:solidFill>
                  <a:schemeClr val="accent2"/>
                </a:solidFill>
                <a:cs typeface="+mn-ea"/>
                <a:sym typeface="+mn-lt"/>
              </a:rPr>
              <a:t>o</a:t>
            </a:r>
            <a:endParaRPr lang="en-US" altLang="zh-CN" sz="44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98500" y="2600325"/>
            <a:ext cx="2400300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35053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505585" y="2443480"/>
            <a:ext cx="786765" cy="7867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039495" y="3300730"/>
            <a:ext cx="19024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识别车牌方式？</a:t>
            </a:r>
            <a:r>
              <a:rPr lang="zh-CN" altLang="en-US" sz="10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52805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575175" y="2600325"/>
            <a:ext cx="2588895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722495" y="3367405"/>
            <a:ext cx="23977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车辆路径获取方式？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4806950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512175" y="2600325"/>
            <a:ext cx="2557145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815070" y="3300730"/>
            <a:ext cx="209613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前后端交互方式？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8797290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8" name="图片 37" descr="350437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11153" y="2458720"/>
            <a:ext cx="788400" cy="788400"/>
          </a:xfrm>
          <a:prstGeom prst="rect">
            <a:avLst/>
          </a:prstGeom>
        </p:spPr>
      </p:pic>
      <p:pic>
        <p:nvPicPr>
          <p:cNvPr id="39" name="图片 38" descr="3505404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18625" y="2458720"/>
            <a:ext cx="788400" cy="7884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91210" y="1471930"/>
            <a:ext cx="3172460" cy="575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uFillTx/>
              </a:rPr>
              <a:t>停车检测系统关键难点：</a:t>
            </a:r>
            <a:endParaRPr lang="zh-CN" altLang="en-US" sz="2000">
              <a:solidFill>
                <a:schemeClr val="bg1"/>
              </a:solidFill>
              <a:uFillTx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9495" y="4020185"/>
            <a:ext cx="1988185" cy="700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FF0000"/>
                </a:solidFill>
                <a:uFillTx/>
              </a:rPr>
              <a:t>调用百度车牌识别</a:t>
            </a:r>
            <a:r>
              <a:rPr lang="en-US" altLang="zh-CN">
                <a:solidFill>
                  <a:srgbClr val="FF0000"/>
                </a:solidFill>
                <a:uFillTx/>
              </a:rPr>
              <a:t>API</a:t>
            </a:r>
            <a:endParaRPr lang="en-US" altLang="zh-CN">
              <a:solidFill>
                <a:srgbClr val="FF0000"/>
              </a:solidFill>
              <a:uFillTx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74565" y="4064635"/>
            <a:ext cx="2121535" cy="1004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FF0000"/>
                </a:solidFill>
                <a:uFillTx/>
              </a:rPr>
              <a:t>采用图的数据结构，使用</a:t>
            </a:r>
            <a:r>
              <a:rPr lang="en-US" altLang="zh-CN">
                <a:solidFill>
                  <a:srgbClr val="FF0000"/>
                </a:solidFill>
                <a:uFillTx/>
              </a:rPr>
              <a:t>Dijkstra</a:t>
            </a:r>
            <a:r>
              <a:rPr lang="zh-CN" altLang="en-US">
                <a:solidFill>
                  <a:srgbClr val="FF0000"/>
                </a:solidFill>
                <a:uFillTx/>
              </a:rPr>
              <a:t>进行搜索</a:t>
            </a:r>
            <a:endParaRPr lang="zh-CN" altLang="en-US">
              <a:solidFill>
                <a:srgbClr val="FF0000"/>
              </a:solidFill>
              <a:uFillTx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22055" y="4064635"/>
            <a:ext cx="2005965" cy="10045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zh-CN" altLang="en-US">
                <a:solidFill>
                  <a:srgbClr val="FF0000"/>
                </a:solidFill>
                <a:uFillTx/>
              </a:rPr>
              <a:t>使用</a:t>
            </a:r>
            <a:r>
              <a:rPr lang="en-US" altLang="zh-CN">
                <a:solidFill>
                  <a:srgbClr val="FF0000"/>
                </a:solidFill>
                <a:uFillTx/>
              </a:rPr>
              <a:t>nodejs</a:t>
            </a:r>
            <a:r>
              <a:rPr lang="zh-CN" altLang="en-US">
                <a:solidFill>
                  <a:srgbClr val="FF0000"/>
                </a:solidFill>
                <a:uFillTx/>
              </a:rPr>
              <a:t>进行前后端交互，对数据库进行操作</a:t>
            </a:r>
            <a:endParaRPr lang="zh-CN" altLang="en-US">
              <a:solidFill>
                <a:srgbClr val="FF0000"/>
              </a:solidFill>
              <a:uFillTx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96107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957955" y="3119755"/>
            <a:ext cx="618490" cy="618490"/>
            <a:chOff x="6233" y="5004"/>
            <a:chExt cx="974" cy="974"/>
          </a:xfrm>
        </p:grpSpPr>
        <p:sp>
          <p:nvSpPr>
            <p:cNvPr id="7" name="椭圆 6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8" name="图片 7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 flipH="1">
            <a:off x="7620000" y="3119755"/>
            <a:ext cx="618490" cy="618490"/>
            <a:chOff x="6233" y="5004"/>
            <a:chExt cx="974" cy="974"/>
          </a:xfrm>
        </p:grpSpPr>
        <p:sp>
          <p:nvSpPr>
            <p:cNvPr id="12" name="椭圆 11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4" name="图片 13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4911090" y="3014028"/>
            <a:ext cx="23698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3600">
                <a:solidFill>
                  <a:schemeClr val="bg1"/>
                </a:solidFill>
                <a:cs typeface="+mn-ea"/>
                <a:sym typeface="+mn-lt"/>
              </a:rPr>
              <a:t>系统演示</a:t>
            </a:r>
            <a:endParaRPr lang="zh-CN" altLang="en-US" sz="28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Product function</a:t>
            </a:r>
            <a:endParaRPr lang="zh-CN" altLang="en-US" sz="12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系统演示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292350" y="2520950"/>
            <a:ext cx="2400300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35053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097530" y="2364105"/>
            <a:ext cx="786765" cy="7867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781935" y="3209925"/>
            <a:ext cx="141859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边界演示</a:t>
            </a:r>
            <a:r>
              <a:rPr lang="zh-CN" altLang="en-US" sz="10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446655" y="5060950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7306310" y="2520950"/>
            <a:ext cx="2588895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497445" y="3288030"/>
            <a:ext cx="23977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随机车位演示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7581900" y="5060950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8" name="图片 37" descr="350437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86103" y="2379345"/>
            <a:ext cx="788400" cy="7884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91210" y="1471930"/>
            <a:ext cx="3172460" cy="575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uFillTx/>
              </a:rPr>
              <a:t>停车检测系统演示部分：</a:t>
            </a:r>
            <a:endParaRPr lang="zh-CN" altLang="en-US" sz="2000">
              <a:solidFill>
                <a:schemeClr val="bg1"/>
              </a:solidFill>
              <a:uFillTx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56840" y="3961130"/>
            <a:ext cx="1770380" cy="8089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10000"/>
              </a:lnSpc>
            </a:pPr>
            <a:r>
              <a:rPr lang="en-US" altLang="zh-CN" sz="2000">
                <a:solidFill>
                  <a:schemeClr val="bg1"/>
                </a:solidFill>
              </a:rPr>
              <a:t>1.</a:t>
            </a:r>
            <a:r>
              <a:rPr lang="zh-CN" altLang="en-US" sz="2000">
                <a:solidFill>
                  <a:schemeClr val="bg1"/>
                </a:solidFill>
              </a:rPr>
              <a:t>初始化情况</a:t>
            </a:r>
            <a:endParaRPr lang="zh-CN" altLang="en-US" sz="200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en-US" altLang="zh-CN" sz="2000">
                <a:solidFill>
                  <a:schemeClr val="bg1"/>
                </a:solidFill>
              </a:rPr>
              <a:t>2.</a:t>
            </a:r>
            <a:r>
              <a:rPr lang="zh-CN" altLang="en-US" sz="2000">
                <a:solidFill>
                  <a:schemeClr val="bg1"/>
                </a:solidFill>
              </a:rPr>
              <a:t>满车位情况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7497445" y="3961130"/>
            <a:ext cx="2172970" cy="814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10000"/>
              </a:lnSpc>
            </a:pPr>
            <a:r>
              <a:rPr lang="en-US" altLang="zh-CN" sz="2000">
                <a:solidFill>
                  <a:schemeClr val="bg1"/>
                </a:solidFill>
              </a:rPr>
              <a:t>1.</a:t>
            </a:r>
            <a:r>
              <a:rPr lang="zh-CN" altLang="en-US" sz="2000">
                <a:solidFill>
                  <a:schemeClr val="bg1"/>
                </a:solidFill>
              </a:rPr>
              <a:t>随机初始化车位</a:t>
            </a:r>
            <a:endParaRPr lang="zh-CN" altLang="en-US" sz="200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en-US" altLang="zh-CN" sz="2000">
                <a:solidFill>
                  <a:schemeClr val="bg1"/>
                </a:solidFill>
              </a:rPr>
              <a:t>2.</a:t>
            </a:r>
            <a:r>
              <a:rPr lang="zh-CN" altLang="en-US" sz="2000">
                <a:solidFill>
                  <a:schemeClr val="bg1"/>
                </a:solidFill>
              </a:rPr>
              <a:t>自动测试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98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边界演示</a:t>
            </a:r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91210" y="1390015"/>
            <a:ext cx="10542905" cy="491998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35053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669280" y="1007745"/>
            <a:ext cx="786765" cy="7867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63345" y="1727200"/>
            <a:ext cx="2087880" cy="8407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>
                <a:solidFill>
                  <a:srgbClr val="FF0000"/>
                </a:solidFill>
                <a:cs typeface="+mn-ea"/>
                <a:sym typeface="+mn-lt"/>
              </a:rPr>
              <a:t>边界演示</a:t>
            </a:r>
            <a:r>
              <a:rPr lang="zh-CN" altLang="en-US" sz="14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97100" y="5688965"/>
            <a:ext cx="779780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80845" y="2797810"/>
            <a:ext cx="6208395" cy="2507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2400">
                <a:solidFill>
                  <a:schemeClr val="bg1"/>
                </a:solidFill>
              </a:rPr>
              <a:t>1.</a:t>
            </a:r>
            <a:r>
              <a:rPr lang="zh-CN" altLang="en-US" sz="2400">
                <a:solidFill>
                  <a:schemeClr val="bg1"/>
                </a:solidFill>
              </a:rPr>
              <a:t>初始化情况</a:t>
            </a:r>
            <a:endParaRPr lang="zh-CN" altLang="en-US" sz="2400">
              <a:solidFill>
                <a:schemeClr val="bg1"/>
              </a:solidFill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</a:rPr>
              <a:t>当车辆进入的时候，会安排最近的车位</a:t>
            </a:r>
            <a:endParaRPr lang="zh-CN" altLang="en-US" sz="200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endParaRPr lang="zh-CN" altLang="en-US" sz="2000">
              <a:solidFill>
                <a:schemeClr val="bg1"/>
              </a:solidFill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>
                <a:solidFill>
                  <a:schemeClr val="bg1"/>
                </a:solidFill>
              </a:rPr>
              <a:t>2.</a:t>
            </a:r>
            <a:r>
              <a:rPr lang="zh-CN" altLang="en-US" sz="2400">
                <a:solidFill>
                  <a:schemeClr val="bg1"/>
                </a:solidFill>
              </a:rPr>
              <a:t>满车位情况</a:t>
            </a:r>
            <a:endParaRPr lang="zh-CN" altLang="en-US" sz="2400">
              <a:solidFill>
                <a:schemeClr val="bg1"/>
              </a:solidFill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</a:rPr>
              <a:t>当车辆进入的时候，会提示车主没有车位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213360" y="745490"/>
            <a:ext cx="11836400" cy="584898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7505" y="73660"/>
            <a:ext cx="2409825" cy="671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边界演示</a:t>
            </a:r>
            <a:endParaRPr lang="zh-CN" altLang="en-US" sz="28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  <a:p>
            <a:pPr algn="dist"/>
            <a:r>
              <a:rPr lang="zh-CN" altLang="en-US" sz="14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Thanks for watching</a:t>
            </a:r>
            <a:endParaRPr lang="zh-CN" altLang="en-US" sz="14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6" name="1月4日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2870" y="523875"/>
            <a:ext cx="11996420" cy="6292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2799080" cy="598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随机车位自动演示</a:t>
            </a:r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91210" y="1390015"/>
            <a:ext cx="10542905" cy="491998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35053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669280" y="1007745"/>
            <a:ext cx="786765" cy="7867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363345" y="1727200"/>
            <a:ext cx="3369945" cy="8407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>
                <a:solidFill>
                  <a:srgbClr val="FF0000"/>
                </a:solidFill>
                <a:cs typeface="+mn-ea"/>
                <a:sym typeface="+mn-lt"/>
              </a:rPr>
              <a:t>随机车位自动演示</a:t>
            </a:r>
            <a:r>
              <a:rPr lang="zh-CN" altLang="en-US" sz="14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2197100" y="5688965"/>
            <a:ext cx="779780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80845" y="2797810"/>
            <a:ext cx="5518785" cy="25076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2400">
                <a:solidFill>
                  <a:schemeClr val="bg1"/>
                </a:solidFill>
              </a:rPr>
              <a:t>1.</a:t>
            </a:r>
            <a:r>
              <a:rPr lang="zh-CN" altLang="en-US" sz="2400">
                <a:solidFill>
                  <a:schemeClr val="bg1"/>
                </a:solidFill>
              </a:rPr>
              <a:t>随机初始化车位</a:t>
            </a:r>
            <a:endParaRPr lang="zh-CN" altLang="en-US" sz="2400">
              <a:solidFill>
                <a:schemeClr val="bg1"/>
              </a:solidFill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</a:rPr>
              <a:t>随机初始化</a:t>
            </a:r>
            <a:r>
              <a:rPr lang="en-US" altLang="zh-CN" sz="2000">
                <a:solidFill>
                  <a:schemeClr val="bg1"/>
                </a:solidFill>
              </a:rPr>
              <a:t>10</a:t>
            </a:r>
            <a:r>
              <a:rPr lang="zh-CN" altLang="en-US" sz="2000">
                <a:solidFill>
                  <a:schemeClr val="bg1"/>
                </a:solidFill>
              </a:rPr>
              <a:t>个车位</a:t>
            </a:r>
            <a:endParaRPr lang="zh-CN" altLang="en-US" sz="200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endParaRPr lang="zh-CN" altLang="en-US" sz="2000">
              <a:solidFill>
                <a:schemeClr val="bg1"/>
              </a:solidFill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>
                <a:solidFill>
                  <a:schemeClr val="bg1"/>
                </a:solidFill>
              </a:rPr>
              <a:t>2.</a:t>
            </a:r>
            <a:r>
              <a:rPr lang="zh-CN" altLang="en-US" sz="2400">
                <a:solidFill>
                  <a:schemeClr val="bg1"/>
                </a:solidFill>
              </a:rPr>
              <a:t>自动测试</a:t>
            </a:r>
            <a:endParaRPr lang="zh-CN" altLang="en-US" sz="2400">
              <a:solidFill>
                <a:schemeClr val="bg1"/>
              </a:solidFill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</a:rPr>
              <a:t>系统会读取文件夹中</a:t>
            </a:r>
            <a:r>
              <a:rPr lang="en-US" altLang="zh-CN" sz="2000">
                <a:solidFill>
                  <a:schemeClr val="bg1"/>
                </a:solidFill>
              </a:rPr>
              <a:t>11</a:t>
            </a:r>
            <a:r>
              <a:rPr lang="zh-CN" altLang="en-US" sz="2000">
                <a:solidFill>
                  <a:schemeClr val="bg1"/>
                </a:solidFill>
              </a:rPr>
              <a:t>个车辆，自动化测试</a:t>
            </a:r>
            <a:endParaRPr lang="zh-CN" altLang="en-US" sz="200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048625" y="2020570"/>
            <a:ext cx="2849245" cy="30708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213360" y="745490"/>
            <a:ext cx="11836400" cy="584898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7505" y="73660"/>
            <a:ext cx="3252470" cy="6718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随机车位自动演示</a:t>
            </a:r>
            <a:endParaRPr lang="zh-CN" altLang="en-US" sz="28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  <a:p>
            <a:pPr algn="dist"/>
            <a:r>
              <a:rPr lang="zh-CN" altLang="en-US" sz="14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Thanks for watching</a:t>
            </a:r>
            <a:endParaRPr lang="zh-CN" altLang="en-US" sz="14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3" name="随机自动测试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7155" y="575945"/>
            <a:ext cx="11998325" cy="6188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96107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31628" y="2937193"/>
            <a:ext cx="392874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44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谢谢观看</a:t>
            </a:r>
            <a:endParaRPr lang="zh-CN" altLang="en-US" sz="40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  <a:p>
            <a:pPr algn="dist"/>
            <a:r>
              <a:rPr lang="zh-CN" altLang="en-US" sz="1400" dirty="0">
                <a:solidFill>
                  <a:schemeClr val="bg1"/>
                </a:solidFill>
                <a:latin typeface="包图简圆体Light" panose="02000500000000000000" pitchFamily="2" charset="-122"/>
                <a:ea typeface="包图简圆体Light" panose="02000500000000000000" pitchFamily="2" charset="-122"/>
                <a:cs typeface="+mn-ea"/>
                <a:sym typeface="+mn-lt"/>
              </a:rPr>
              <a:t>Thanks for watching</a:t>
            </a:r>
            <a:endParaRPr lang="zh-CN" altLang="en-US" sz="1400" dirty="0">
              <a:solidFill>
                <a:schemeClr val="bg1"/>
              </a:solidFill>
              <a:latin typeface="包图简圆体Light" panose="02000500000000000000" pitchFamily="2" charset="-122"/>
              <a:ea typeface="包图简圆体Light" panose="020005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111982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309870" y="1609725"/>
            <a:ext cx="15722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00000"/>
              </a:lnSpc>
            </a:pPr>
            <a:r>
              <a:rPr lang="zh-CN" sz="360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zh-CN" sz="2400">
              <a:solidFill>
                <a:schemeClr val="bg1"/>
              </a:solidFill>
              <a:cs typeface="+mn-ea"/>
              <a:sym typeface="+mn-lt"/>
            </a:endParaRPr>
          </a:p>
          <a:p>
            <a:pPr algn="dist">
              <a:lnSpc>
                <a:spcPct val="100000"/>
              </a:lnSpc>
            </a:pP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C</a:t>
            </a: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ATALOG</a:t>
            </a:r>
            <a:endParaRPr lang="en-US" altLang="zh-CN" sz="12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817495" y="3289935"/>
            <a:ext cx="788035" cy="788035"/>
            <a:chOff x="4401" y="5134"/>
            <a:chExt cx="1241" cy="1241"/>
          </a:xfrm>
        </p:grpSpPr>
        <p:sp>
          <p:nvSpPr>
            <p:cNvPr id="2" name="椭圆 1"/>
            <p:cNvSpPr/>
            <p:nvPr/>
          </p:nvSpPr>
          <p:spPr>
            <a:xfrm>
              <a:off x="4401" y="5134"/>
              <a:ext cx="1241" cy="124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3" name="图片 12" descr="3505465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4715" y="5449"/>
              <a:ext cx="612" cy="612"/>
            </a:xfrm>
            <a:prstGeom prst="rect">
              <a:avLst/>
            </a:prstGeom>
          </p:spPr>
        </p:pic>
      </p:grpSp>
      <p:sp>
        <p:nvSpPr>
          <p:cNvPr id="3" name="文本框 2"/>
          <p:cNvSpPr txBox="1"/>
          <p:nvPr/>
        </p:nvSpPr>
        <p:spPr>
          <a:xfrm>
            <a:off x="2369185" y="438277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系统背景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757545" y="3289935"/>
            <a:ext cx="788035" cy="78803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5" name="图片 14" descr="3505464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44235" y="3489960"/>
            <a:ext cx="415290" cy="41592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309870" y="438277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000">
                <a:solidFill>
                  <a:schemeClr val="bg1"/>
                </a:solidFill>
                <a:cs typeface="+mn-ea"/>
                <a:sym typeface="+mn-lt"/>
              </a:rPr>
              <a:t>Product function</a:t>
            </a:r>
            <a:endParaRPr lang="zh-CN" altLang="en-US" sz="1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595360" y="3289935"/>
            <a:ext cx="788035" cy="788035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940040" y="4382770"/>
            <a:ext cx="2116455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系统演示</a:t>
            </a:r>
            <a:endParaRPr lang="zh-CN" altLang="en-US" sz="16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000">
                <a:solidFill>
                  <a:schemeClr val="bg1"/>
                </a:solidFill>
                <a:cs typeface="+mn-ea"/>
                <a:sym typeface="+mn-lt"/>
              </a:rPr>
              <a:t>Product advantage</a:t>
            </a:r>
            <a:endParaRPr lang="zh-CN" altLang="en-US" sz="10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9" name="图片 28" descr="3505353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51570" y="3429635"/>
            <a:ext cx="475615" cy="475615"/>
          </a:xfrm>
          <a:prstGeom prst="rect">
            <a:avLst/>
          </a:prstGeom>
        </p:spPr>
      </p:pic>
      <p:sp>
        <p:nvSpPr>
          <p:cNvPr id="17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96107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11090" y="3014028"/>
            <a:ext cx="23698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/>
                </a:solidFill>
                <a:cs typeface="+mn-ea"/>
                <a:sym typeface="+mn-lt"/>
              </a:rPr>
              <a:t>系统背景</a:t>
            </a:r>
            <a:endParaRPr lang="zh-CN" altLang="en-US" sz="28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200" dirty="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957955" y="3119755"/>
            <a:ext cx="618490" cy="618490"/>
            <a:chOff x="6233" y="5004"/>
            <a:chExt cx="974" cy="974"/>
          </a:xfrm>
        </p:grpSpPr>
        <p:sp>
          <p:nvSpPr>
            <p:cNvPr id="7" name="椭圆 6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8" name="图片 7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 flipH="1">
            <a:off x="7620000" y="3119755"/>
            <a:ext cx="618490" cy="618490"/>
            <a:chOff x="6233" y="5004"/>
            <a:chExt cx="974" cy="974"/>
          </a:xfrm>
        </p:grpSpPr>
        <p:sp>
          <p:nvSpPr>
            <p:cNvPr id="12" name="椭圆 11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4" name="图片 13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769620" y="2641600"/>
            <a:ext cx="10801985" cy="356235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系统背景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694180" y="1744345"/>
            <a:ext cx="30988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停车场车位管理系统</a:t>
            </a:r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Please enter the title 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641475" y="3262630"/>
            <a:ext cx="6177280" cy="10471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在停车场中，因为车主的视野受限，不容易找到车位。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997950" y="657860"/>
            <a:ext cx="2557145" cy="4806950"/>
            <a:chOff x="1725" y="1415"/>
            <a:chExt cx="4240" cy="7970"/>
          </a:xfrm>
        </p:grpSpPr>
        <p:sp>
          <p:nvSpPr>
            <p:cNvPr id="57" name="圆角矩形 56"/>
            <p:cNvSpPr/>
            <p:nvPr/>
          </p:nvSpPr>
          <p:spPr>
            <a:xfrm>
              <a:off x="1725" y="1415"/>
              <a:ext cx="4241" cy="7970"/>
            </a:xfrm>
            <a:prstGeom prst="roundRect">
              <a:avLst>
                <a:gd name="adj" fmla="val 9936"/>
              </a:avLst>
            </a:prstGeom>
            <a:solidFill>
              <a:srgbClr val="565E86"/>
            </a:solidFill>
            <a:ln>
              <a:noFill/>
            </a:ln>
            <a:effectLst>
              <a:outerShdw blurRad="190500" sx="101000" sy="101000" algn="ctr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916" y="1626"/>
              <a:ext cx="3860" cy="7548"/>
              <a:chOff x="1916" y="1626"/>
              <a:chExt cx="3860" cy="7548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1916" y="1626"/>
                <a:ext cx="3860" cy="7548"/>
              </a:xfrm>
              <a:prstGeom prst="roundRect">
                <a:avLst>
                  <a:gd name="adj" fmla="val 993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2249" y="2709"/>
                <a:ext cx="3195" cy="1640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2389" y="4705"/>
                <a:ext cx="713" cy="714"/>
                <a:chOff x="14294" y="6243"/>
                <a:chExt cx="765" cy="765"/>
              </a:xfrm>
            </p:grpSpPr>
            <p:sp>
              <p:nvSpPr>
                <p:cNvPr id="19" name="流程图: 可选过程 18"/>
                <p:cNvSpPr/>
                <p:nvPr/>
              </p:nvSpPr>
              <p:spPr>
                <a:xfrm>
                  <a:off x="14294" y="6243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流程图: 可选过程 43"/>
                <p:cNvSpPr/>
                <p:nvPr/>
              </p:nvSpPr>
              <p:spPr>
                <a:xfrm>
                  <a:off x="14462" y="6415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流程图: 可选过程 44"/>
                <p:cNvSpPr/>
                <p:nvPr/>
              </p:nvSpPr>
              <p:spPr>
                <a:xfrm>
                  <a:off x="14462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流程图: 可选过程 45"/>
                <p:cNvSpPr/>
                <p:nvPr/>
              </p:nvSpPr>
              <p:spPr>
                <a:xfrm>
                  <a:off x="14728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 47"/>
                <p:cNvSpPr/>
                <p:nvPr/>
              </p:nvSpPr>
              <p:spPr>
                <a:xfrm>
                  <a:off x="14721" y="6420"/>
                  <a:ext cx="170" cy="17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3487" y="4698"/>
                <a:ext cx="720" cy="720"/>
                <a:chOff x="11844" y="7756"/>
                <a:chExt cx="765" cy="765"/>
              </a:xfrm>
            </p:grpSpPr>
            <p:sp>
              <p:nvSpPr>
                <p:cNvPr id="48" name="流程图: 可选过程 47"/>
                <p:cNvSpPr/>
                <p:nvPr/>
              </p:nvSpPr>
              <p:spPr>
                <a:xfrm>
                  <a:off x="11844" y="7756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书本"/>
                <p:cNvSpPr/>
                <p:nvPr/>
              </p:nvSpPr>
              <p:spPr bwMode="auto">
                <a:xfrm>
                  <a:off x="12026" y="7917"/>
                  <a:ext cx="403" cy="450"/>
                </a:xfrm>
                <a:custGeom>
                  <a:avLst/>
                  <a:gdLst>
                    <a:gd name="T0" fmla="*/ 1457935 w 3279"/>
                    <a:gd name="T1" fmla="*/ 1800397 h 3279"/>
                    <a:gd name="T2" fmla="*/ 336911 w 3279"/>
                    <a:gd name="T3" fmla="*/ 1800397 h 3279"/>
                    <a:gd name="T4" fmla="*/ 0 w 3279"/>
                    <a:gd name="T5" fmla="*/ 1458876 h 3279"/>
                    <a:gd name="T6" fmla="*/ 0 w 3279"/>
                    <a:gd name="T7" fmla="*/ 0 h 3279"/>
                    <a:gd name="T8" fmla="*/ 1332828 w 3279"/>
                    <a:gd name="T9" fmla="*/ 0 h 3279"/>
                    <a:gd name="T10" fmla="*/ 1332828 w 3279"/>
                    <a:gd name="T11" fmla="*/ 107618 h 3279"/>
                    <a:gd name="T12" fmla="*/ 1584139 w 3279"/>
                    <a:gd name="T13" fmla="*/ 107618 h 3279"/>
                    <a:gd name="T14" fmla="*/ 1584139 w 3279"/>
                    <a:gd name="T15" fmla="*/ 107618 h 3279"/>
                    <a:gd name="T16" fmla="*/ 1584139 w 3279"/>
                    <a:gd name="T17" fmla="*/ 215235 h 3279"/>
                    <a:gd name="T18" fmla="*/ 1682359 w 3279"/>
                    <a:gd name="T19" fmla="*/ 215235 h 3279"/>
                    <a:gd name="T20" fmla="*/ 1799235 w 3279"/>
                    <a:gd name="T21" fmla="*/ 215235 h 3279"/>
                    <a:gd name="T22" fmla="*/ 1799235 w 3279"/>
                    <a:gd name="T23" fmla="*/ 1458876 h 3279"/>
                    <a:gd name="T24" fmla="*/ 1457935 w 3279"/>
                    <a:gd name="T25" fmla="*/ 1800397 h 3279"/>
                    <a:gd name="T26" fmla="*/ 1189064 w 3279"/>
                    <a:gd name="T27" fmla="*/ 143307 h 3279"/>
                    <a:gd name="T28" fmla="*/ 143763 w 3279"/>
                    <a:gd name="T29" fmla="*/ 143307 h 3279"/>
                    <a:gd name="T30" fmla="*/ 143763 w 3279"/>
                    <a:gd name="T31" fmla="*/ 1495115 h 3279"/>
                    <a:gd name="T32" fmla="*/ 264480 w 3279"/>
                    <a:gd name="T33" fmla="*/ 1620851 h 3279"/>
                    <a:gd name="T34" fmla="*/ 1189064 w 3279"/>
                    <a:gd name="T35" fmla="*/ 1620851 h 3279"/>
                    <a:gd name="T36" fmla="*/ 1189064 w 3279"/>
                    <a:gd name="T37" fmla="*/ 143307 h 3279"/>
                    <a:gd name="T38" fmla="*/ 1687297 w 3279"/>
                    <a:gd name="T39" fmla="*/ 322303 h 3279"/>
                    <a:gd name="T40" fmla="*/ 1584139 w 3279"/>
                    <a:gd name="T41" fmla="*/ 322303 h 3279"/>
                    <a:gd name="T42" fmla="*/ 1584139 w 3279"/>
                    <a:gd name="T43" fmla="*/ 1402871 h 3279"/>
                    <a:gd name="T44" fmla="*/ 1514452 w 3279"/>
                    <a:gd name="T45" fmla="*/ 1458876 h 3279"/>
                    <a:gd name="T46" fmla="*/ 1440376 w 3279"/>
                    <a:gd name="T47" fmla="*/ 1402871 h 3279"/>
                    <a:gd name="T48" fmla="*/ 1440376 w 3279"/>
                    <a:gd name="T49" fmla="*/ 215235 h 3279"/>
                    <a:gd name="T50" fmla="*/ 1332828 w 3279"/>
                    <a:gd name="T51" fmla="*/ 215235 h 3279"/>
                    <a:gd name="T52" fmla="*/ 1332828 w 3279"/>
                    <a:gd name="T53" fmla="*/ 1456680 h 3279"/>
                    <a:gd name="T54" fmla="*/ 1514452 w 3279"/>
                    <a:gd name="T55" fmla="*/ 1625244 h 3279"/>
                    <a:gd name="T56" fmla="*/ 1687297 w 3279"/>
                    <a:gd name="T57" fmla="*/ 1456680 h 3279"/>
                    <a:gd name="T58" fmla="*/ 1687297 w 3279"/>
                    <a:gd name="T59" fmla="*/ 322303 h 3279"/>
                    <a:gd name="T60" fmla="*/ 323193 w 3279"/>
                    <a:gd name="T61" fmla="*/ 1333139 h 3279"/>
                    <a:gd name="T62" fmla="*/ 686442 w 3279"/>
                    <a:gd name="T63" fmla="*/ 1333139 h 3279"/>
                    <a:gd name="T64" fmla="*/ 686442 w 3279"/>
                    <a:gd name="T65" fmla="*/ 1440757 h 3279"/>
                    <a:gd name="T66" fmla="*/ 323193 w 3279"/>
                    <a:gd name="T67" fmla="*/ 1440757 h 3279"/>
                    <a:gd name="T68" fmla="*/ 323193 w 3279"/>
                    <a:gd name="T69" fmla="*/ 1333139 h 3279"/>
                    <a:gd name="T70" fmla="*/ 323193 w 3279"/>
                    <a:gd name="T71" fmla="*/ 1113512 h 3279"/>
                    <a:gd name="T72" fmla="*/ 789600 w 3279"/>
                    <a:gd name="T73" fmla="*/ 1113512 h 3279"/>
                    <a:gd name="T74" fmla="*/ 789600 w 3279"/>
                    <a:gd name="T75" fmla="*/ 1225522 h 3279"/>
                    <a:gd name="T76" fmla="*/ 323193 w 3279"/>
                    <a:gd name="T77" fmla="*/ 1225522 h 3279"/>
                    <a:gd name="T78" fmla="*/ 323193 w 3279"/>
                    <a:gd name="T79" fmla="*/ 1113512 h 3279"/>
                    <a:gd name="T80" fmla="*/ 1009635 w 3279"/>
                    <a:gd name="T81" fmla="*/ 1225522 h 3279"/>
                    <a:gd name="T82" fmla="*/ 897697 w 3279"/>
                    <a:gd name="T83" fmla="*/ 1225522 h 3279"/>
                    <a:gd name="T84" fmla="*/ 897697 w 3279"/>
                    <a:gd name="T85" fmla="*/ 1113512 h 3279"/>
                    <a:gd name="T86" fmla="*/ 1009635 w 3279"/>
                    <a:gd name="T87" fmla="*/ 1113512 h 3279"/>
                    <a:gd name="T88" fmla="*/ 1009635 w 3279"/>
                    <a:gd name="T89" fmla="*/ 1225522 h 3279"/>
                    <a:gd name="T90" fmla="*/ 789600 w 3279"/>
                    <a:gd name="T91" fmla="*/ 897728 h 3279"/>
                    <a:gd name="T92" fmla="*/ 1009635 w 3279"/>
                    <a:gd name="T93" fmla="*/ 897728 h 3279"/>
                    <a:gd name="T94" fmla="*/ 1009635 w 3279"/>
                    <a:gd name="T95" fmla="*/ 1010287 h 3279"/>
                    <a:gd name="T96" fmla="*/ 789600 w 3279"/>
                    <a:gd name="T97" fmla="*/ 1010287 h 3279"/>
                    <a:gd name="T98" fmla="*/ 789600 w 3279"/>
                    <a:gd name="T99" fmla="*/ 897728 h 3279"/>
                    <a:gd name="T100" fmla="*/ 323193 w 3279"/>
                    <a:gd name="T101" fmla="*/ 327794 h 3279"/>
                    <a:gd name="T102" fmla="*/ 1009635 w 3279"/>
                    <a:gd name="T103" fmla="*/ 327794 h 3279"/>
                    <a:gd name="T104" fmla="*/ 1009635 w 3279"/>
                    <a:gd name="T105" fmla="*/ 790110 h 3279"/>
                    <a:gd name="T106" fmla="*/ 323193 w 3279"/>
                    <a:gd name="T107" fmla="*/ 790110 h 3279"/>
                    <a:gd name="T108" fmla="*/ 323193 w 3279"/>
                    <a:gd name="T109" fmla="*/ 327794 h 3279"/>
                    <a:gd name="T110" fmla="*/ 682052 w 3279"/>
                    <a:gd name="T111" fmla="*/ 1010287 h 3279"/>
                    <a:gd name="T112" fmla="*/ 323193 w 3279"/>
                    <a:gd name="T113" fmla="*/ 1010287 h 3279"/>
                    <a:gd name="T114" fmla="*/ 323193 w 3279"/>
                    <a:gd name="T115" fmla="*/ 897728 h 3279"/>
                    <a:gd name="T116" fmla="*/ 682052 w 3279"/>
                    <a:gd name="T117" fmla="*/ 897728 h 3279"/>
                    <a:gd name="T118" fmla="*/ 682052 w 3279"/>
                    <a:gd name="T119" fmla="*/ 1010287 h 327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3279" h="3279">
                      <a:moveTo>
                        <a:pt x="2657" y="3279"/>
                      </a:moveTo>
                      <a:cubicBezTo>
                        <a:pt x="614" y="3279"/>
                        <a:pt x="614" y="3279"/>
                        <a:pt x="614" y="3279"/>
                      </a:cubicBezTo>
                      <a:cubicBezTo>
                        <a:pt x="275" y="3279"/>
                        <a:pt x="0" y="2996"/>
                        <a:pt x="0" y="265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429" y="0"/>
                        <a:pt x="2429" y="0"/>
                        <a:pt x="2429" y="0"/>
                      </a:cubicBezTo>
                      <a:cubicBezTo>
                        <a:pt x="2429" y="196"/>
                        <a:pt x="2429" y="196"/>
                        <a:pt x="2429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392"/>
                        <a:pt x="2887" y="392"/>
                        <a:pt x="2887" y="392"/>
                      </a:cubicBezTo>
                      <a:cubicBezTo>
                        <a:pt x="3066" y="392"/>
                        <a:pt x="3066" y="392"/>
                        <a:pt x="3066" y="392"/>
                      </a:cubicBezTo>
                      <a:cubicBezTo>
                        <a:pt x="3279" y="392"/>
                        <a:pt x="3279" y="392"/>
                        <a:pt x="3279" y="392"/>
                      </a:cubicBezTo>
                      <a:cubicBezTo>
                        <a:pt x="3279" y="2657"/>
                        <a:pt x="3279" y="2657"/>
                        <a:pt x="3279" y="2657"/>
                      </a:cubicBezTo>
                      <a:cubicBezTo>
                        <a:pt x="3279" y="2996"/>
                        <a:pt x="2996" y="3279"/>
                        <a:pt x="2657" y="3279"/>
                      </a:cubicBezTo>
                      <a:close/>
                      <a:moveTo>
                        <a:pt x="2167" y="261"/>
                      </a:moveTo>
                      <a:cubicBezTo>
                        <a:pt x="262" y="261"/>
                        <a:pt x="262" y="261"/>
                        <a:pt x="262" y="261"/>
                      </a:cubicBezTo>
                      <a:cubicBezTo>
                        <a:pt x="262" y="2723"/>
                        <a:pt x="262" y="2723"/>
                        <a:pt x="262" y="2723"/>
                      </a:cubicBezTo>
                      <a:cubicBezTo>
                        <a:pt x="262" y="2836"/>
                        <a:pt x="370" y="2952"/>
                        <a:pt x="482" y="2952"/>
                      </a:cubicBezTo>
                      <a:cubicBezTo>
                        <a:pt x="2167" y="2952"/>
                        <a:pt x="2167" y="2952"/>
                        <a:pt x="2167" y="2952"/>
                      </a:cubicBezTo>
                      <a:lnTo>
                        <a:pt x="2167" y="261"/>
                      </a:lnTo>
                      <a:close/>
                      <a:moveTo>
                        <a:pt x="3075" y="587"/>
                      </a:moveTo>
                      <a:cubicBezTo>
                        <a:pt x="2887" y="587"/>
                        <a:pt x="2887" y="587"/>
                        <a:pt x="2887" y="587"/>
                      </a:cubicBezTo>
                      <a:cubicBezTo>
                        <a:pt x="2887" y="2555"/>
                        <a:pt x="2887" y="2555"/>
                        <a:pt x="2887" y="2555"/>
                      </a:cubicBezTo>
                      <a:cubicBezTo>
                        <a:pt x="2887" y="2611"/>
                        <a:pt x="2816" y="2657"/>
                        <a:pt x="2760" y="2657"/>
                      </a:cubicBezTo>
                      <a:cubicBezTo>
                        <a:pt x="2703" y="2657"/>
                        <a:pt x="2625" y="2611"/>
                        <a:pt x="2625" y="2555"/>
                      </a:cubicBezTo>
                      <a:cubicBezTo>
                        <a:pt x="2625" y="392"/>
                        <a:pt x="2625" y="392"/>
                        <a:pt x="2625" y="392"/>
                      </a:cubicBezTo>
                      <a:cubicBezTo>
                        <a:pt x="2429" y="392"/>
                        <a:pt x="2429" y="392"/>
                        <a:pt x="2429" y="392"/>
                      </a:cubicBezTo>
                      <a:cubicBezTo>
                        <a:pt x="2429" y="2653"/>
                        <a:pt x="2429" y="2653"/>
                        <a:pt x="2429" y="2653"/>
                      </a:cubicBezTo>
                      <a:cubicBezTo>
                        <a:pt x="2429" y="2823"/>
                        <a:pt x="2590" y="2960"/>
                        <a:pt x="2760" y="2960"/>
                      </a:cubicBezTo>
                      <a:cubicBezTo>
                        <a:pt x="2929" y="2960"/>
                        <a:pt x="3075" y="2823"/>
                        <a:pt x="3075" y="2653"/>
                      </a:cubicBezTo>
                      <a:lnTo>
                        <a:pt x="3075" y="587"/>
                      </a:lnTo>
                      <a:close/>
                      <a:moveTo>
                        <a:pt x="589" y="2428"/>
                      </a:moveTo>
                      <a:cubicBezTo>
                        <a:pt x="1251" y="2428"/>
                        <a:pt x="1251" y="2428"/>
                        <a:pt x="1251" y="2428"/>
                      </a:cubicBezTo>
                      <a:cubicBezTo>
                        <a:pt x="1251" y="2624"/>
                        <a:pt x="1251" y="2624"/>
                        <a:pt x="1251" y="2624"/>
                      </a:cubicBezTo>
                      <a:cubicBezTo>
                        <a:pt x="589" y="2624"/>
                        <a:pt x="589" y="2624"/>
                        <a:pt x="589" y="2624"/>
                      </a:cubicBezTo>
                      <a:lnTo>
                        <a:pt x="589" y="2428"/>
                      </a:lnTo>
                      <a:close/>
                      <a:moveTo>
                        <a:pt x="589" y="2028"/>
                      </a:moveTo>
                      <a:cubicBezTo>
                        <a:pt x="1439" y="2028"/>
                        <a:pt x="1439" y="2028"/>
                        <a:pt x="1439" y="2028"/>
                      </a:cubicBezTo>
                      <a:cubicBezTo>
                        <a:pt x="1439" y="2232"/>
                        <a:pt x="1439" y="2232"/>
                        <a:pt x="1439" y="2232"/>
                      </a:cubicBezTo>
                      <a:cubicBezTo>
                        <a:pt x="589" y="2232"/>
                        <a:pt x="589" y="2232"/>
                        <a:pt x="589" y="2232"/>
                      </a:cubicBezTo>
                      <a:lnTo>
                        <a:pt x="589" y="2028"/>
                      </a:lnTo>
                      <a:close/>
                      <a:moveTo>
                        <a:pt x="1840" y="2232"/>
                      </a:moveTo>
                      <a:cubicBezTo>
                        <a:pt x="1636" y="2232"/>
                        <a:pt x="1636" y="2232"/>
                        <a:pt x="1636" y="2232"/>
                      </a:cubicBezTo>
                      <a:cubicBezTo>
                        <a:pt x="1636" y="2028"/>
                        <a:pt x="1636" y="2028"/>
                        <a:pt x="1636" y="2028"/>
                      </a:cubicBezTo>
                      <a:cubicBezTo>
                        <a:pt x="1840" y="2028"/>
                        <a:pt x="1840" y="2028"/>
                        <a:pt x="1840" y="2028"/>
                      </a:cubicBezTo>
                      <a:lnTo>
                        <a:pt x="1840" y="2232"/>
                      </a:lnTo>
                      <a:close/>
                      <a:moveTo>
                        <a:pt x="1439" y="1635"/>
                      </a:moveTo>
                      <a:cubicBezTo>
                        <a:pt x="1840" y="1635"/>
                        <a:pt x="1840" y="1635"/>
                        <a:pt x="1840" y="1635"/>
                      </a:cubicBezTo>
                      <a:cubicBezTo>
                        <a:pt x="1840" y="1840"/>
                        <a:pt x="1840" y="1840"/>
                        <a:pt x="1840" y="1840"/>
                      </a:cubicBezTo>
                      <a:cubicBezTo>
                        <a:pt x="1439" y="1840"/>
                        <a:pt x="1439" y="1840"/>
                        <a:pt x="1439" y="1840"/>
                      </a:cubicBezTo>
                      <a:lnTo>
                        <a:pt x="1439" y="1635"/>
                      </a:lnTo>
                      <a:close/>
                      <a:moveTo>
                        <a:pt x="589" y="597"/>
                      </a:moveTo>
                      <a:cubicBezTo>
                        <a:pt x="1840" y="597"/>
                        <a:pt x="1840" y="597"/>
                        <a:pt x="1840" y="597"/>
                      </a:cubicBezTo>
                      <a:cubicBezTo>
                        <a:pt x="1840" y="1439"/>
                        <a:pt x="1840" y="1439"/>
                        <a:pt x="1840" y="1439"/>
                      </a:cubicBezTo>
                      <a:cubicBezTo>
                        <a:pt x="589" y="1439"/>
                        <a:pt x="589" y="1439"/>
                        <a:pt x="589" y="1439"/>
                      </a:cubicBezTo>
                      <a:lnTo>
                        <a:pt x="589" y="597"/>
                      </a:lnTo>
                      <a:close/>
                      <a:moveTo>
                        <a:pt x="1243" y="1840"/>
                      </a:moveTo>
                      <a:cubicBezTo>
                        <a:pt x="589" y="1840"/>
                        <a:pt x="589" y="1840"/>
                        <a:pt x="589" y="1840"/>
                      </a:cubicBezTo>
                      <a:cubicBezTo>
                        <a:pt x="589" y="1635"/>
                        <a:pt x="589" y="1635"/>
                        <a:pt x="589" y="1635"/>
                      </a:cubicBezTo>
                      <a:cubicBezTo>
                        <a:pt x="1243" y="1635"/>
                        <a:pt x="1243" y="1635"/>
                        <a:pt x="1243" y="1635"/>
                      </a:cubicBezTo>
                      <a:lnTo>
                        <a:pt x="1243" y="18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4597" y="4698"/>
                <a:ext cx="713" cy="712"/>
                <a:chOff x="9374" y="9115"/>
                <a:chExt cx="765" cy="765"/>
              </a:xfrm>
            </p:grpSpPr>
            <p:sp>
              <p:nvSpPr>
                <p:cNvPr id="34" name="流程图: 可选过程 33"/>
                <p:cNvSpPr/>
                <p:nvPr/>
              </p:nvSpPr>
              <p:spPr>
                <a:xfrm>
                  <a:off x="9374" y="9115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书写"/>
                <p:cNvSpPr/>
                <p:nvPr/>
              </p:nvSpPr>
              <p:spPr bwMode="auto">
                <a:xfrm>
                  <a:off x="9537" y="9288"/>
                  <a:ext cx="420" cy="420"/>
                </a:xfrm>
                <a:custGeom>
                  <a:avLst/>
                  <a:gdLst>
                    <a:gd name="T0" fmla="*/ 1767542 w 3927"/>
                    <a:gd name="T1" fmla="*/ 308011 h 3928"/>
                    <a:gd name="T2" fmla="*/ 1684137 w 3927"/>
                    <a:gd name="T3" fmla="*/ 390514 h 3928"/>
                    <a:gd name="T4" fmla="*/ 1406885 w 3927"/>
                    <a:gd name="T5" fmla="*/ 115046 h 3928"/>
                    <a:gd name="T6" fmla="*/ 1490290 w 3927"/>
                    <a:gd name="T7" fmla="*/ 32084 h 3928"/>
                    <a:gd name="T8" fmla="*/ 1597525 w 3927"/>
                    <a:gd name="T9" fmla="*/ 28876 h 3928"/>
                    <a:gd name="T10" fmla="*/ 1770750 w 3927"/>
                    <a:gd name="T11" fmla="*/ 200757 h 3928"/>
                    <a:gd name="T12" fmla="*/ 1767542 w 3927"/>
                    <a:gd name="T13" fmla="*/ 308011 h 3928"/>
                    <a:gd name="T14" fmla="*/ 1032021 w 3927"/>
                    <a:gd name="T15" fmla="*/ 1039078 h 3928"/>
                    <a:gd name="T16" fmla="*/ 754768 w 3927"/>
                    <a:gd name="T17" fmla="*/ 763152 h 3928"/>
                    <a:gd name="T18" fmla="*/ 1364724 w 3927"/>
                    <a:gd name="T19" fmla="*/ 156756 h 3928"/>
                    <a:gd name="T20" fmla="*/ 1641977 w 3927"/>
                    <a:gd name="T21" fmla="*/ 432682 h 3928"/>
                    <a:gd name="T22" fmla="*/ 1032021 w 3927"/>
                    <a:gd name="T23" fmla="*/ 1039078 h 3928"/>
                    <a:gd name="T24" fmla="*/ 993526 w 3927"/>
                    <a:gd name="T25" fmla="*/ 1077121 h 3928"/>
                    <a:gd name="T26" fmla="*/ 605373 w 3927"/>
                    <a:gd name="T27" fmla="*/ 1187584 h 3928"/>
                    <a:gd name="T28" fmla="*/ 716274 w 3927"/>
                    <a:gd name="T29" fmla="*/ 801653 h 3928"/>
                    <a:gd name="T30" fmla="*/ 993526 w 3927"/>
                    <a:gd name="T31" fmla="*/ 1077121 h 3928"/>
                    <a:gd name="T32" fmla="*/ 352867 w 3927"/>
                    <a:gd name="T33" fmla="*/ 226883 h 3928"/>
                    <a:gd name="T34" fmla="*/ 179641 w 3927"/>
                    <a:gd name="T35" fmla="*/ 400597 h 3928"/>
                    <a:gd name="T36" fmla="*/ 179641 w 3927"/>
                    <a:gd name="T37" fmla="*/ 1447468 h 3928"/>
                    <a:gd name="T38" fmla="*/ 352867 w 3927"/>
                    <a:gd name="T39" fmla="*/ 1620724 h 3928"/>
                    <a:gd name="T40" fmla="*/ 1400011 w 3927"/>
                    <a:gd name="T41" fmla="*/ 1620724 h 3928"/>
                    <a:gd name="T42" fmla="*/ 1573236 w 3927"/>
                    <a:gd name="T43" fmla="*/ 1447468 h 3928"/>
                    <a:gd name="T44" fmla="*/ 1573236 w 3927"/>
                    <a:gd name="T45" fmla="*/ 759485 h 3928"/>
                    <a:gd name="T46" fmla="*/ 1752419 w 3927"/>
                    <a:gd name="T47" fmla="*/ 585771 h 3928"/>
                    <a:gd name="T48" fmla="*/ 1752419 w 3927"/>
                    <a:gd name="T49" fmla="*/ 1511178 h 3928"/>
                    <a:gd name="T50" fmla="*/ 1457753 w 3927"/>
                    <a:gd name="T51" fmla="*/ 1800397 h 3928"/>
                    <a:gd name="T52" fmla="*/ 289168 w 3927"/>
                    <a:gd name="T53" fmla="*/ 1800397 h 3928"/>
                    <a:gd name="T54" fmla="*/ 0 w 3927"/>
                    <a:gd name="T55" fmla="*/ 1511178 h 3928"/>
                    <a:gd name="T56" fmla="*/ 0 w 3927"/>
                    <a:gd name="T57" fmla="*/ 354304 h 3928"/>
                    <a:gd name="T58" fmla="*/ 289168 w 3927"/>
                    <a:gd name="T59" fmla="*/ 47210 h 3928"/>
                    <a:gd name="T60" fmla="*/ 1214412 w 3927"/>
                    <a:gd name="T61" fmla="*/ 47210 h 3928"/>
                    <a:gd name="T62" fmla="*/ 1040728 w 3927"/>
                    <a:gd name="T63" fmla="*/ 226883 h 3928"/>
                    <a:gd name="T64" fmla="*/ 352867 w 3927"/>
                    <a:gd name="T65" fmla="*/ 226883 h 392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927" h="3928">
                      <a:moveTo>
                        <a:pt x="3857" y="672"/>
                      </a:moveTo>
                      <a:cubicBezTo>
                        <a:pt x="3675" y="852"/>
                        <a:pt x="3675" y="852"/>
                        <a:pt x="3675" y="852"/>
                      </a:cubicBezTo>
                      <a:cubicBezTo>
                        <a:pt x="3070" y="251"/>
                        <a:pt x="3070" y="251"/>
                        <a:pt x="3070" y="251"/>
                      </a:cubicBezTo>
                      <a:cubicBezTo>
                        <a:pt x="3252" y="70"/>
                        <a:pt x="3252" y="70"/>
                        <a:pt x="3252" y="70"/>
                      </a:cubicBezTo>
                      <a:cubicBezTo>
                        <a:pt x="3319" y="4"/>
                        <a:pt x="3424" y="0"/>
                        <a:pt x="3486" y="63"/>
                      </a:cubicBezTo>
                      <a:cubicBezTo>
                        <a:pt x="3864" y="438"/>
                        <a:pt x="3864" y="438"/>
                        <a:pt x="3864" y="438"/>
                      </a:cubicBezTo>
                      <a:cubicBezTo>
                        <a:pt x="3927" y="501"/>
                        <a:pt x="3924" y="605"/>
                        <a:pt x="3857" y="672"/>
                      </a:cubicBezTo>
                      <a:close/>
                      <a:moveTo>
                        <a:pt x="2252" y="2267"/>
                      </a:moveTo>
                      <a:cubicBezTo>
                        <a:pt x="1647" y="1665"/>
                        <a:pt x="1647" y="1665"/>
                        <a:pt x="1647" y="1665"/>
                      </a:cubicBezTo>
                      <a:cubicBezTo>
                        <a:pt x="2978" y="342"/>
                        <a:pt x="2978" y="342"/>
                        <a:pt x="2978" y="342"/>
                      </a:cubicBezTo>
                      <a:cubicBezTo>
                        <a:pt x="3583" y="944"/>
                        <a:pt x="3583" y="944"/>
                        <a:pt x="3583" y="944"/>
                      </a:cubicBezTo>
                      <a:lnTo>
                        <a:pt x="2252" y="2267"/>
                      </a:lnTo>
                      <a:close/>
                      <a:moveTo>
                        <a:pt x="2168" y="2350"/>
                      </a:moveTo>
                      <a:cubicBezTo>
                        <a:pt x="1321" y="2591"/>
                        <a:pt x="1321" y="2591"/>
                        <a:pt x="1321" y="2591"/>
                      </a:cubicBezTo>
                      <a:cubicBezTo>
                        <a:pt x="1563" y="1749"/>
                        <a:pt x="1563" y="1749"/>
                        <a:pt x="1563" y="1749"/>
                      </a:cubicBezTo>
                      <a:lnTo>
                        <a:pt x="2168" y="2350"/>
                      </a:lnTo>
                      <a:close/>
                      <a:moveTo>
                        <a:pt x="770" y="495"/>
                      </a:moveTo>
                      <a:cubicBezTo>
                        <a:pt x="561" y="495"/>
                        <a:pt x="392" y="665"/>
                        <a:pt x="392" y="874"/>
                      </a:cubicBezTo>
                      <a:cubicBezTo>
                        <a:pt x="392" y="3158"/>
                        <a:pt x="392" y="3158"/>
                        <a:pt x="392" y="3158"/>
                      </a:cubicBezTo>
                      <a:cubicBezTo>
                        <a:pt x="392" y="3367"/>
                        <a:pt x="561" y="3536"/>
                        <a:pt x="770" y="3536"/>
                      </a:cubicBezTo>
                      <a:cubicBezTo>
                        <a:pt x="3055" y="3536"/>
                        <a:pt x="3055" y="3536"/>
                        <a:pt x="3055" y="3536"/>
                      </a:cubicBezTo>
                      <a:cubicBezTo>
                        <a:pt x="3264" y="3536"/>
                        <a:pt x="3433" y="3367"/>
                        <a:pt x="3433" y="3158"/>
                      </a:cubicBezTo>
                      <a:cubicBezTo>
                        <a:pt x="3433" y="1657"/>
                        <a:pt x="3433" y="1657"/>
                        <a:pt x="3433" y="1657"/>
                      </a:cubicBezTo>
                      <a:cubicBezTo>
                        <a:pt x="3824" y="1278"/>
                        <a:pt x="3824" y="1278"/>
                        <a:pt x="3824" y="1278"/>
                      </a:cubicBezTo>
                      <a:cubicBezTo>
                        <a:pt x="3824" y="3297"/>
                        <a:pt x="3824" y="3297"/>
                        <a:pt x="3824" y="3297"/>
                      </a:cubicBezTo>
                      <a:cubicBezTo>
                        <a:pt x="3824" y="3645"/>
                        <a:pt x="3529" y="3928"/>
                        <a:pt x="3181" y="3928"/>
                      </a:cubicBezTo>
                      <a:cubicBezTo>
                        <a:pt x="631" y="3928"/>
                        <a:pt x="631" y="3928"/>
                        <a:pt x="631" y="3928"/>
                      </a:cubicBezTo>
                      <a:cubicBezTo>
                        <a:pt x="283" y="3928"/>
                        <a:pt x="0" y="3645"/>
                        <a:pt x="0" y="3297"/>
                      </a:cubicBezTo>
                      <a:cubicBezTo>
                        <a:pt x="0" y="773"/>
                        <a:pt x="0" y="773"/>
                        <a:pt x="0" y="773"/>
                      </a:cubicBezTo>
                      <a:cubicBezTo>
                        <a:pt x="0" y="425"/>
                        <a:pt x="283" y="103"/>
                        <a:pt x="631" y="103"/>
                      </a:cubicBezTo>
                      <a:cubicBezTo>
                        <a:pt x="2650" y="103"/>
                        <a:pt x="2650" y="103"/>
                        <a:pt x="2650" y="103"/>
                      </a:cubicBezTo>
                      <a:cubicBezTo>
                        <a:pt x="2271" y="495"/>
                        <a:pt x="2271" y="495"/>
                        <a:pt x="2271" y="495"/>
                      </a:cubicBezTo>
                      <a:lnTo>
                        <a:pt x="770" y="49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7" name="圆角矩形 36"/>
              <p:cNvSpPr/>
              <p:nvPr/>
            </p:nvSpPr>
            <p:spPr>
              <a:xfrm>
                <a:off x="2250" y="5734"/>
                <a:ext cx="3194" cy="2043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2259" y="2082"/>
                <a:ext cx="3184" cy="432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rgbClr val="565E8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50" name="图片 49" descr="4127790"/>
              <p:cNvPicPr>
                <a:picLocks noChangeAspect="1"/>
              </p:cNvPicPr>
              <p:nvPr/>
            </p:nvPicPr>
            <p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4946" y="2158"/>
                <a:ext cx="282" cy="281"/>
              </a:xfrm>
              <a:prstGeom prst="rect">
                <a:avLst/>
              </a:prstGeom>
            </p:spPr>
          </p:pic>
          <p:sp>
            <p:nvSpPr>
              <p:cNvPr id="23" name="椭圆 22"/>
              <p:cNvSpPr/>
              <p:nvPr/>
            </p:nvSpPr>
            <p:spPr>
              <a:xfrm>
                <a:off x="2338" y="8030"/>
                <a:ext cx="816" cy="8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8000" sy="108000" algn="ctr" rotWithShape="0">
                  <a:srgbClr val="565E86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41" name="图片 40" descr="20062957"/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562" y="8255"/>
                <a:ext cx="369" cy="369"/>
              </a:xfrm>
              <a:prstGeom prst="rect">
                <a:avLst/>
              </a:prstGeom>
            </p:spPr>
          </p:pic>
          <p:grpSp>
            <p:nvGrpSpPr>
              <p:cNvPr id="53" name="组合 52"/>
              <p:cNvGrpSpPr/>
              <p:nvPr/>
            </p:nvGrpSpPr>
            <p:grpSpPr>
              <a:xfrm>
                <a:off x="3439" y="8031"/>
                <a:ext cx="816" cy="816"/>
                <a:chOff x="3548" y="8051"/>
                <a:chExt cx="816" cy="816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3548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49" name="图片 48" descr="3506668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50" y="8255"/>
                  <a:ext cx="412" cy="412"/>
                </a:xfrm>
                <a:prstGeom prst="rect">
                  <a:avLst/>
                </a:prstGeom>
              </p:spPr>
            </p:pic>
          </p:grpSp>
          <p:grpSp>
            <p:nvGrpSpPr>
              <p:cNvPr id="54" name="组合 53"/>
              <p:cNvGrpSpPr/>
              <p:nvPr/>
            </p:nvGrpSpPr>
            <p:grpSpPr>
              <a:xfrm>
                <a:off x="4547" y="8031"/>
                <a:ext cx="816" cy="816"/>
                <a:chOff x="4763" y="8051"/>
                <a:chExt cx="816" cy="816"/>
              </a:xfrm>
            </p:grpSpPr>
            <p:sp>
              <p:nvSpPr>
                <p:cNvPr id="31" name="椭圆 30"/>
                <p:cNvSpPr/>
                <p:nvPr/>
              </p:nvSpPr>
              <p:spPr>
                <a:xfrm>
                  <a:off x="4763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51" name="图片 50" descr="3632454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05" y="8294"/>
                  <a:ext cx="330" cy="330"/>
                </a:xfrm>
                <a:prstGeom prst="rect">
                  <a:avLst/>
                </a:prstGeom>
              </p:spPr>
            </p:pic>
          </p:grpSp>
        </p:grpSp>
        <p:sp>
          <p:nvSpPr>
            <p:cNvPr id="58" name="圆角矩形 57"/>
            <p:cNvSpPr/>
            <p:nvPr/>
          </p:nvSpPr>
          <p:spPr>
            <a:xfrm>
              <a:off x="3092" y="1415"/>
              <a:ext cx="1518" cy="468"/>
            </a:xfrm>
            <a:prstGeom prst="roundRect">
              <a:avLst>
                <a:gd name="adj" fmla="val 33109"/>
              </a:avLst>
            </a:prstGeom>
            <a:solidFill>
              <a:srgbClr val="565E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641475" y="2837180"/>
            <a:ext cx="4825365" cy="5708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rgbClr val="FF0000"/>
                </a:solidFill>
              </a:rPr>
              <a:t>现实中的一些困扰人们的问题：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41475" y="4408805"/>
            <a:ext cx="35972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解决办法</a:t>
            </a:r>
            <a:r>
              <a:rPr lang="zh-CN" altLang="en-US" sz="2000">
                <a:solidFill>
                  <a:srgbClr val="FF0000"/>
                </a:solidFill>
              </a:rPr>
              <a:t>：</a:t>
            </a:r>
            <a:endParaRPr lang="zh-CN" altLang="en-US" sz="200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41475" y="4906645"/>
            <a:ext cx="612521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2000">
                <a:solidFill>
                  <a:schemeClr val="bg1"/>
                </a:solidFill>
                <a:uFillTx/>
              </a:rPr>
              <a:t>通过系统检测车位，在停车场入口处提供车位路径，快速定位车位。</a:t>
            </a:r>
            <a:endParaRPr lang="zh-CN" altLang="en-US" sz="2000">
              <a:solidFill>
                <a:schemeClr val="bg1"/>
              </a:solidFill>
              <a:uFillTx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769620" y="2641600"/>
            <a:ext cx="10801985" cy="356235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系统背景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694180" y="1744345"/>
            <a:ext cx="30988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系统建模转化</a:t>
            </a:r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Please enter the title 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694180" y="3459480"/>
            <a:ext cx="6592570" cy="20059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(1)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停车场进出摄像头：</a:t>
            </a: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通过人为的输入车牌图片来替代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  <a:p>
            <a:pPr algn="just">
              <a:lnSpc>
                <a:spcPct val="160000"/>
              </a:lnSpc>
            </a:pP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(2)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在停车场门口大屏幕显示路径</a:t>
            </a: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：</a:t>
            </a: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转化为在屏幕显示具体路径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997950" y="657860"/>
            <a:ext cx="2557145" cy="4806950"/>
            <a:chOff x="1725" y="1415"/>
            <a:chExt cx="4240" cy="7970"/>
          </a:xfrm>
        </p:grpSpPr>
        <p:sp>
          <p:nvSpPr>
            <p:cNvPr id="57" name="圆角矩形 56"/>
            <p:cNvSpPr/>
            <p:nvPr/>
          </p:nvSpPr>
          <p:spPr>
            <a:xfrm>
              <a:off x="1725" y="1415"/>
              <a:ext cx="4241" cy="7970"/>
            </a:xfrm>
            <a:prstGeom prst="roundRect">
              <a:avLst>
                <a:gd name="adj" fmla="val 9936"/>
              </a:avLst>
            </a:prstGeom>
            <a:solidFill>
              <a:srgbClr val="565E86"/>
            </a:solidFill>
            <a:ln>
              <a:noFill/>
            </a:ln>
            <a:effectLst>
              <a:outerShdw blurRad="190500" sx="101000" sy="101000" algn="ctr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916" y="1626"/>
              <a:ext cx="3860" cy="7548"/>
              <a:chOff x="1916" y="1626"/>
              <a:chExt cx="3860" cy="7548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1916" y="1626"/>
                <a:ext cx="3860" cy="7548"/>
              </a:xfrm>
              <a:prstGeom prst="roundRect">
                <a:avLst>
                  <a:gd name="adj" fmla="val 993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2249" y="2709"/>
                <a:ext cx="3195" cy="1640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2389" y="4705"/>
                <a:ext cx="713" cy="714"/>
                <a:chOff x="14294" y="6243"/>
                <a:chExt cx="765" cy="765"/>
              </a:xfrm>
            </p:grpSpPr>
            <p:sp>
              <p:nvSpPr>
                <p:cNvPr id="19" name="流程图: 可选过程 18"/>
                <p:cNvSpPr/>
                <p:nvPr/>
              </p:nvSpPr>
              <p:spPr>
                <a:xfrm>
                  <a:off x="14294" y="6243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流程图: 可选过程 43"/>
                <p:cNvSpPr/>
                <p:nvPr/>
              </p:nvSpPr>
              <p:spPr>
                <a:xfrm>
                  <a:off x="14462" y="6415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流程图: 可选过程 44"/>
                <p:cNvSpPr/>
                <p:nvPr/>
              </p:nvSpPr>
              <p:spPr>
                <a:xfrm>
                  <a:off x="14462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流程图: 可选过程 45"/>
                <p:cNvSpPr/>
                <p:nvPr/>
              </p:nvSpPr>
              <p:spPr>
                <a:xfrm>
                  <a:off x="14728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 47"/>
                <p:cNvSpPr/>
                <p:nvPr/>
              </p:nvSpPr>
              <p:spPr>
                <a:xfrm>
                  <a:off x="14721" y="6420"/>
                  <a:ext cx="170" cy="17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3487" y="4698"/>
                <a:ext cx="720" cy="720"/>
                <a:chOff x="11844" y="7756"/>
                <a:chExt cx="765" cy="765"/>
              </a:xfrm>
            </p:grpSpPr>
            <p:sp>
              <p:nvSpPr>
                <p:cNvPr id="48" name="流程图: 可选过程 47"/>
                <p:cNvSpPr/>
                <p:nvPr/>
              </p:nvSpPr>
              <p:spPr>
                <a:xfrm>
                  <a:off x="11844" y="7756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书本"/>
                <p:cNvSpPr/>
                <p:nvPr/>
              </p:nvSpPr>
              <p:spPr bwMode="auto">
                <a:xfrm>
                  <a:off x="12026" y="7917"/>
                  <a:ext cx="403" cy="450"/>
                </a:xfrm>
                <a:custGeom>
                  <a:avLst/>
                  <a:gdLst>
                    <a:gd name="T0" fmla="*/ 1457935 w 3279"/>
                    <a:gd name="T1" fmla="*/ 1800397 h 3279"/>
                    <a:gd name="T2" fmla="*/ 336911 w 3279"/>
                    <a:gd name="T3" fmla="*/ 1800397 h 3279"/>
                    <a:gd name="T4" fmla="*/ 0 w 3279"/>
                    <a:gd name="T5" fmla="*/ 1458876 h 3279"/>
                    <a:gd name="T6" fmla="*/ 0 w 3279"/>
                    <a:gd name="T7" fmla="*/ 0 h 3279"/>
                    <a:gd name="T8" fmla="*/ 1332828 w 3279"/>
                    <a:gd name="T9" fmla="*/ 0 h 3279"/>
                    <a:gd name="T10" fmla="*/ 1332828 w 3279"/>
                    <a:gd name="T11" fmla="*/ 107618 h 3279"/>
                    <a:gd name="T12" fmla="*/ 1584139 w 3279"/>
                    <a:gd name="T13" fmla="*/ 107618 h 3279"/>
                    <a:gd name="T14" fmla="*/ 1584139 w 3279"/>
                    <a:gd name="T15" fmla="*/ 107618 h 3279"/>
                    <a:gd name="T16" fmla="*/ 1584139 w 3279"/>
                    <a:gd name="T17" fmla="*/ 215235 h 3279"/>
                    <a:gd name="T18" fmla="*/ 1682359 w 3279"/>
                    <a:gd name="T19" fmla="*/ 215235 h 3279"/>
                    <a:gd name="T20" fmla="*/ 1799235 w 3279"/>
                    <a:gd name="T21" fmla="*/ 215235 h 3279"/>
                    <a:gd name="T22" fmla="*/ 1799235 w 3279"/>
                    <a:gd name="T23" fmla="*/ 1458876 h 3279"/>
                    <a:gd name="T24" fmla="*/ 1457935 w 3279"/>
                    <a:gd name="T25" fmla="*/ 1800397 h 3279"/>
                    <a:gd name="T26" fmla="*/ 1189064 w 3279"/>
                    <a:gd name="T27" fmla="*/ 143307 h 3279"/>
                    <a:gd name="T28" fmla="*/ 143763 w 3279"/>
                    <a:gd name="T29" fmla="*/ 143307 h 3279"/>
                    <a:gd name="T30" fmla="*/ 143763 w 3279"/>
                    <a:gd name="T31" fmla="*/ 1495115 h 3279"/>
                    <a:gd name="T32" fmla="*/ 264480 w 3279"/>
                    <a:gd name="T33" fmla="*/ 1620851 h 3279"/>
                    <a:gd name="T34" fmla="*/ 1189064 w 3279"/>
                    <a:gd name="T35" fmla="*/ 1620851 h 3279"/>
                    <a:gd name="T36" fmla="*/ 1189064 w 3279"/>
                    <a:gd name="T37" fmla="*/ 143307 h 3279"/>
                    <a:gd name="T38" fmla="*/ 1687297 w 3279"/>
                    <a:gd name="T39" fmla="*/ 322303 h 3279"/>
                    <a:gd name="T40" fmla="*/ 1584139 w 3279"/>
                    <a:gd name="T41" fmla="*/ 322303 h 3279"/>
                    <a:gd name="T42" fmla="*/ 1584139 w 3279"/>
                    <a:gd name="T43" fmla="*/ 1402871 h 3279"/>
                    <a:gd name="T44" fmla="*/ 1514452 w 3279"/>
                    <a:gd name="T45" fmla="*/ 1458876 h 3279"/>
                    <a:gd name="T46" fmla="*/ 1440376 w 3279"/>
                    <a:gd name="T47" fmla="*/ 1402871 h 3279"/>
                    <a:gd name="T48" fmla="*/ 1440376 w 3279"/>
                    <a:gd name="T49" fmla="*/ 215235 h 3279"/>
                    <a:gd name="T50" fmla="*/ 1332828 w 3279"/>
                    <a:gd name="T51" fmla="*/ 215235 h 3279"/>
                    <a:gd name="T52" fmla="*/ 1332828 w 3279"/>
                    <a:gd name="T53" fmla="*/ 1456680 h 3279"/>
                    <a:gd name="T54" fmla="*/ 1514452 w 3279"/>
                    <a:gd name="T55" fmla="*/ 1625244 h 3279"/>
                    <a:gd name="T56" fmla="*/ 1687297 w 3279"/>
                    <a:gd name="T57" fmla="*/ 1456680 h 3279"/>
                    <a:gd name="T58" fmla="*/ 1687297 w 3279"/>
                    <a:gd name="T59" fmla="*/ 322303 h 3279"/>
                    <a:gd name="T60" fmla="*/ 323193 w 3279"/>
                    <a:gd name="T61" fmla="*/ 1333139 h 3279"/>
                    <a:gd name="T62" fmla="*/ 686442 w 3279"/>
                    <a:gd name="T63" fmla="*/ 1333139 h 3279"/>
                    <a:gd name="T64" fmla="*/ 686442 w 3279"/>
                    <a:gd name="T65" fmla="*/ 1440757 h 3279"/>
                    <a:gd name="T66" fmla="*/ 323193 w 3279"/>
                    <a:gd name="T67" fmla="*/ 1440757 h 3279"/>
                    <a:gd name="T68" fmla="*/ 323193 w 3279"/>
                    <a:gd name="T69" fmla="*/ 1333139 h 3279"/>
                    <a:gd name="T70" fmla="*/ 323193 w 3279"/>
                    <a:gd name="T71" fmla="*/ 1113512 h 3279"/>
                    <a:gd name="T72" fmla="*/ 789600 w 3279"/>
                    <a:gd name="T73" fmla="*/ 1113512 h 3279"/>
                    <a:gd name="T74" fmla="*/ 789600 w 3279"/>
                    <a:gd name="T75" fmla="*/ 1225522 h 3279"/>
                    <a:gd name="T76" fmla="*/ 323193 w 3279"/>
                    <a:gd name="T77" fmla="*/ 1225522 h 3279"/>
                    <a:gd name="T78" fmla="*/ 323193 w 3279"/>
                    <a:gd name="T79" fmla="*/ 1113512 h 3279"/>
                    <a:gd name="T80" fmla="*/ 1009635 w 3279"/>
                    <a:gd name="T81" fmla="*/ 1225522 h 3279"/>
                    <a:gd name="T82" fmla="*/ 897697 w 3279"/>
                    <a:gd name="T83" fmla="*/ 1225522 h 3279"/>
                    <a:gd name="T84" fmla="*/ 897697 w 3279"/>
                    <a:gd name="T85" fmla="*/ 1113512 h 3279"/>
                    <a:gd name="T86" fmla="*/ 1009635 w 3279"/>
                    <a:gd name="T87" fmla="*/ 1113512 h 3279"/>
                    <a:gd name="T88" fmla="*/ 1009635 w 3279"/>
                    <a:gd name="T89" fmla="*/ 1225522 h 3279"/>
                    <a:gd name="T90" fmla="*/ 789600 w 3279"/>
                    <a:gd name="T91" fmla="*/ 897728 h 3279"/>
                    <a:gd name="T92" fmla="*/ 1009635 w 3279"/>
                    <a:gd name="T93" fmla="*/ 897728 h 3279"/>
                    <a:gd name="T94" fmla="*/ 1009635 w 3279"/>
                    <a:gd name="T95" fmla="*/ 1010287 h 3279"/>
                    <a:gd name="T96" fmla="*/ 789600 w 3279"/>
                    <a:gd name="T97" fmla="*/ 1010287 h 3279"/>
                    <a:gd name="T98" fmla="*/ 789600 w 3279"/>
                    <a:gd name="T99" fmla="*/ 897728 h 3279"/>
                    <a:gd name="T100" fmla="*/ 323193 w 3279"/>
                    <a:gd name="T101" fmla="*/ 327794 h 3279"/>
                    <a:gd name="T102" fmla="*/ 1009635 w 3279"/>
                    <a:gd name="T103" fmla="*/ 327794 h 3279"/>
                    <a:gd name="T104" fmla="*/ 1009635 w 3279"/>
                    <a:gd name="T105" fmla="*/ 790110 h 3279"/>
                    <a:gd name="T106" fmla="*/ 323193 w 3279"/>
                    <a:gd name="T107" fmla="*/ 790110 h 3279"/>
                    <a:gd name="T108" fmla="*/ 323193 w 3279"/>
                    <a:gd name="T109" fmla="*/ 327794 h 3279"/>
                    <a:gd name="T110" fmla="*/ 682052 w 3279"/>
                    <a:gd name="T111" fmla="*/ 1010287 h 3279"/>
                    <a:gd name="T112" fmla="*/ 323193 w 3279"/>
                    <a:gd name="T113" fmla="*/ 1010287 h 3279"/>
                    <a:gd name="T114" fmla="*/ 323193 w 3279"/>
                    <a:gd name="T115" fmla="*/ 897728 h 3279"/>
                    <a:gd name="T116" fmla="*/ 682052 w 3279"/>
                    <a:gd name="T117" fmla="*/ 897728 h 3279"/>
                    <a:gd name="T118" fmla="*/ 682052 w 3279"/>
                    <a:gd name="T119" fmla="*/ 1010287 h 327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3279" h="3279">
                      <a:moveTo>
                        <a:pt x="2657" y="3279"/>
                      </a:moveTo>
                      <a:cubicBezTo>
                        <a:pt x="614" y="3279"/>
                        <a:pt x="614" y="3279"/>
                        <a:pt x="614" y="3279"/>
                      </a:cubicBezTo>
                      <a:cubicBezTo>
                        <a:pt x="275" y="3279"/>
                        <a:pt x="0" y="2996"/>
                        <a:pt x="0" y="265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429" y="0"/>
                        <a:pt x="2429" y="0"/>
                        <a:pt x="2429" y="0"/>
                      </a:cubicBezTo>
                      <a:cubicBezTo>
                        <a:pt x="2429" y="196"/>
                        <a:pt x="2429" y="196"/>
                        <a:pt x="2429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392"/>
                        <a:pt x="2887" y="392"/>
                        <a:pt x="2887" y="392"/>
                      </a:cubicBezTo>
                      <a:cubicBezTo>
                        <a:pt x="3066" y="392"/>
                        <a:pt x="3066" y="392"/>
                        <a:pt x="3066" y="392"/>
                      </a:cubicBezTo>
                      <a:cubicBezTo>
                        <a:pt x="3279" y="392"/>
                        <a:pt x="3279" y="392"/>
                        <a:pt x="3279" y="392"/>
                      </a:cubicBezTo>
                      <a:cubicBezTo>
                        <a:pt x="3279" y="2657"/>
                        <a:pt x="3279" y="2657"/>
                        <a:pt x="3279" y="2657"/>
                      </a:cubicBezTo>
                      <a:cubicBezTo>
                        <a:pt x="3279" y="2996"/>
                        <a:pt x="2996" y="3279"/>
                        <a:pt x="2657" y="3279"/>
                      </a:cubicBezTo>
                      <a:close/>
                      <a:moveTo>
                        <a:pt x="2167" y="261"/>
                      </a:moveTo>
                      <a:cubicBezTo>
                        <a:pt x="262" y="261"/>
                        <a:pt x="262" y="261"/>
                        <a:pt x="262" y="261"/>
                      </a:cubicBezTo>
                      <a:cubicBezTo>
                        <a:pt x="262" y="2723"/>
                        <a:pt x="262" y="2723"/>
                        <a:pt x="262" y="2723"/>
                      </a:cubicBezTo>
                      <a:cubicBezTo>
                        <a:pt x="262" y="2836"/>
                        <a:pt x="370" y="2952"/>
                        <a:pt x="482" y="2952"/>
                      </a:cubicBezTo>
                      <a:cubicBezTo>
                        <a:pt x="2167" y="2952"/>
                        <a:pt x="2167" y="2952"/>
                        <a:pt x="2167" y="2952"/>
                      </a:cubicBezTo>
                      <a:lnTo>
                        <a:pt x="2167" y="261"/>
                      </a:lnTo>
                      <a:close/>
                      <a:moveTo>
                        <a:pt x="3075" y="587"/>
                      </a:moveTo>
                      <a:cubicBezTo>
                        <a:pt x="2887" y="587"/>
                        <a:pt x="2887" y="587"/>
                        <a:pt x="2887" y="587"/>
                      </a:cubicBezTo>
                      <a:cubicBezTo>
                        <a:pt x="2887" y="2555"/>
                        <a:pt x="2887" y="2555"/>
                        <a:pt x="2887" y="2555"/>
                      </a:cubicBezTo>
                      <a:cubicBezTo>
                        <a:pt x="2887" y="2611"/>
                        <a:pt x="2816" y="2657"/>
                        <a:pt x="2760" y="2657"/>
                      </a:cubicBezTo>
                      <a:cubicBezTo>
                        <a:pt x="2703" y="2657"/>
                        <a:pt x="2625" y="2611"/>
                        <a:pt x="2625" y="2555"/>
                      </a:cubicBezTo>
                      <a:cubicBezTo>
                        <a:pt x="2625" y="392"/>
                        <a:pt x="2625" y="392"/>
                        <a:pt x="2625" y="392"/>
                      </a:cubicBezTo>
                      <a:cubicBezTo>
                        <a:pt x="2429" y="392"/>
                        <a:pt x="2429" y="392"/>
                        <a:pt x="2429" y="392"/>
                      </a:cubicBezTo>
                      <a:cubicBezTo>
                        <a:pt x="2429" y="2653"/>
                        <a:pt x="2429" y="2653"/>
                        <a:pt x="2429" y="2653"/>
                      </a:cubicBezTo>
                      <a:cubicBezTo>
                        <a:pt x="2429" y="2823"/>
                        <a:pt x="2590" y="2960"/>
                        <a:pt x="2760" y="2960"/>
                      </a:cubicBezTo>
                      <a:cubicBezTo>
                        <a:pt x="2929" y="2960"/>
                        <a:pt x="3075" y="2823"/>
                        <a:pt x="3075" y="2653"/>
                      </a:cubicBezTo>
                      <a:lnTo>
                        <a:pt x="3075" y="587"/>
                      </a:lnTo>
                      <a:close/>
                      <a:moveTo>
                        <a:pt x="589" y="2428"/>
                      </a:moveTo>
                      <a:cubicBezTo>
                        <a:pt x="1251" y="2428"/>
                        <a:pt x="1251" y="2428"/>
                        <a:pt x="1251" y="2428"/>
                      </a:cubicBezTo>
                      <a:cubicBezTo>
                        <a:pt x="1251" y="2624"/>
                        <a:pt x="1251" y="2624"/>
                        <a:pt x="1251" y="2624"/>
                      </a:cubicBezTo>
                      <a:cubicBezTo>
                        <a:pt x="589" y="2624"/>
                        <a:pt x="589" y="2624"/>
                        <a:pt x="589" y="2624"/>
                      </a:cubicBezTo>
                      <a:lnTo>
                        <a:pt x="589" y="2428"/>
                      </a:lnTo>
                      <a:close/>
                      <a:moveTo>
                        <a:pt x="589" y="2028"/>
                      </a:moveTo>
                      <a:cubicBezTo>
                        <a:pt x="1439" y="2028"/>
                        <a:pt x="1439" y="2028"/>
                        <a:pt x="1439" y="2028"/>
                      </a:cubicBezTo>
                      <a:cubicBezTo>
                        <a:pt x="1439" y="2232"/>
                        <a:pt x="1439" y="2232"/>
                        <a:pt x="1439" y="2232"/>
                      </a:cubicBezTo>
                      <a:cubicBezTo>
                        <a:pt x="589" y="2232"/>
                        <a:pt x="589" y="2232"/>
                        <a:pt x="589" y="2232"/>
                      </a:cubicBezTo>
                      <a:lnTo>
                        <a:pt x="589" y="2028"/>
                      </a:lnTo>
                      <a:close/>
                      <a:moveTo>
                        <a:pt x="1840" y="2232"/>
                      </a:moveTo>
                      <a:cubicBezTo>
                        <a:pt x="1636" y="2232"/>
                        <a:pt x="1636" y="2232"/>
                        <a:pt x="1636" y="2232"/>
                      </a:cubicBezTo>
                      <a:cubicBezTo>
                        <a:pt x="1636" y="2028"/>
                        <a:pt x="1636" y="2028"/>
                        <a:pt x="1636" y="2028"/>
                      </a:cubicBezTo>
                      <a:cubicBezTo>
                        <a:pt x="1840" y="2028"/>
                        <a:pt x="1840" y="2028"/>
                        <a:pt x="1840" y="2028"/>
                      </a:cubicBezTo>
                      <a:lnTo>
                        <a:pt x="1840" y="2232"/>
                      </a:lnTo>
                      <a:close/>
                      <a:moveTo>
                        <a:pt x="1439" y="1635"/>
                      </a:moveTo>
                      <a:cubicBezTo>
                        <a:pt x="1840" y="1635"/>
                        <a:pt x="1840" y="1635"/>
                        <a:pt x="1840" y="1635"/>
                      </a:cubicBezTo>
                      <a:cubicBezTo>
                        <a:pt x="1840" y="1840"/>
                        <a:pt x="1840" y="1840"/>
                        <a:pt x="1840" y="1840"/>
                      </a:cubicBezTo>
                      <a:cubicBezTo>
                        <a:pt x="1439" y="1840"/>
                        <a:pt x="1439" y="1840"/>
                        <a:pt x="1439" y="1840"/>
                      </a:cubicBezTo>
                      <a:lnTo>
                        <a:pt x="1439" y="1635"/>
                      </a:lnTo>
                      <a:close/>
                      <a:moveTo>
                        <a:pt x="589" y="597"/>
                      </a:moveTo>
                      <a:cubicBezTo>
                        <a:pt x="1840" y="597"/>
                        <a:pt x="1840" y="597"/>
                        <a:pt x="1840" y="597"/>
                      </a:cubicBezTo>
                      <a:cubicBezTo>
                        <a:pt x="1840" y="1439"/>
                        <a:pt x="1840" y="1439"/>
                        <a:pt x="1840" y="1439"/>
                      </a:cubicBezTo>
                      <a:cubicBezTo>
                        <a:pt x="589" y="1439"/>
                        <a:pt x="589" y="1439"/>
                        <a:pt x="589" y="1439"/>
                      </a:cubicBezTo>
                      <a:lnTo>
                        <a:pt x="589" y="597"/>
                      </a:lnTo>
                      <a:close/>
                      <a:moveTo>
                        <a:pt x="1243" y="1840"/>
                      </a:moveTo>
                      <a:cubicBezTo>
                        <a:pt x="589" y="1840"/>
                        <a:pt x="589" y="1840"/>
                        <a:pt x="589" y="1840"/>
                      </a:cubicBezTo>
                      <a:cubicBezTo>
                        <a:pt x="589" y="1635"/>
                        <a:pt x="589" y="1635"/>
                        <a:pt x="589" y="1635"/>
                      </a:cubicBezTo>
                      <a:cubicBezTo>
                        <a:pt x="1243" y="1635"/>
                        <a:pt x="1243" y="1635"/>
                        <a:pt x="1243" y="1635"/>
                      </a:cubicBezTo>
                      <a:lnTo>
                        <a:pt x="1243" y="18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4597" y="4698"/>
                <a:ext cx="713" cy="712"/>
                <a:chOff x="9374" y="9115"/>
                <a:chExt cx="765" cy="765"/>
              </a:xfrm>
            </p:grpSpPr>
            <p:sp>
              <p:nvSpPr>
                <p:cNvPr id="34" name="流程图: 可选过程 33"/>
                <p:cNvSpPr/>
                <p:nvPr/>
              </p:nvSpPr>
              <p:spPr>
                <a:xfrm>
                  <a:off x="9374" y="9115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书写"/>
                <p:cNvSpPr/>
                <p:nvPr/>
              </p:nvSpPr>
              <p:spPr bwMode="auto">
                <a:xfrm>
                  <a:off x="9537" y="9288"/>
                  <a:ext cx="420" cy="420"/>
                </a:xfrm>
                <a:custGeom>
                  <a:avLst/>
                  <a:gdLst>
                    <a:gd name="T0" fmla="*/ 1767542 w 3927"/>
                    <a:gd name="T1" fmla="*/ 308011 h 3928"/>
                    <a:gd name="T2" fmla="*/ 1684137 w 3927"/>
                    <a:gd name="T3" fmla="*/ 390514 h 3928"/>
                    <a:gd name="T4" fmla="*/ 1406885 w 3927"/>
                    <a:gd name="T5" fmla="*/ 115046 h 3928"/>
                    <a:gd name="T6" fmla="*/ 1490290 w 3927"/>
                    <a:gd name="T7" fmla="*/ 32084 h 3928"/>
                    <a:gd name="T8" fmla="*/ 1597525 w 3927"/>
                    <a:gd name="T9" fmla="*/ 28876 h 3928"/>
                    <a:gd name="T10" fmla="*/ 1770750 w 3927"/>
                    <a:gd name="T11" fmla="*/ 200757 h 3928"/>
                    <a:gd name="T12" fmla="*/ 1767542 w 3927"/>
                    <a:gd name="T13" fmla="*/ 308011 h 3928"/>
                    <a:gd name="T14" fmla="*/ 1032021 w 3927"/>
                    <a:gd name="T15" fmla="*/ 1039078 h 3928"/>
                    <a:gd name="T16" fmla="*/ 754768 w 3927"/>
                    <a:gd name="T17" fmla="*/ 763152 h 3928"/>
                    <a:gd name="T18" fmla="*/ 1364724 w 3927"/>
                    <a:gd name="T19" fmla="*/ 156756 h 3928"/>
                    <a:gd name="T20" fmla="*/ 1641977 w 3927"/>
                    <a:gd name="T21" fmla="*/ 432682 h 3928"/>
                    <a:gd name="T22" fmla="*/ 1032021 w 3927"/>
                    <a:gd name="T23" fmla="*/ 1039078 h 3928"/>
                    <a:gd name="T24" fmla="*/ 993526 w 3927"/>
                    <a:gd name="T25" fmla="*/ 1077121 h 3928"/>
                    <a:gd name="T26" fmla="*/ 605373 w 3927"/>
                    <a:gd name="T27" fmla="*/ 1187584 h 3928"/>
                    <a:gd name="T28" fmla="*/ 716274 w 3927"/>
                    <a:gd name="T29" fmla="*/ 801653 h 3928"/>
                    <a:gd name="T30" fmla="*/ 993526 w 3927"/>
                    <a:gd name="T31" fmla="*/ 1077121 h 3928"/>
                    <a:gd name="T32" fmla="*/ 352867 w 3927"/>
                    <a:gd name="T33" fmla="*/ 226883 h 3928"/>
                    <a:gd name="T34" fmla="*/ 179641 w 3927"/>
                    <a:gd name="T35" fmla="*/ 400597 h 3928"/>
                    <a:gd name="T36" fmla="*/ 179641 w 3927"/>
                    <a:gd name="T37" fmla="*/ 1447468 h 3928"/>
                    <a:gd name="T38" fmla="*/ 352867 w 3927"/>
                    <a:gd name="T39" fmla="*/ 1620724 h 3928"/>
                    <a:gd name="T40" fmla="*/ 1400011 w 3927"/>
                    <a:gd name="T41" fmla="*/ 1620724 h 3928"/>
                    <a:gd name="T42" fmla="*/ 1573236 w 3927"/>
                    <a:gd name="T43" fmla="*/ 1447468 h 3928"/>
                    <a:gd name="T44" fmla="*/ 1573236 w 3927"/>
                    <a:gd name="T45" fmla="*/ 759485 h 3928"/>
                    <a:gd name="T46" fmla="*/ 1752419 w 3927"/>
                    <a:gd name="T47" fmla="*/ 585771 h 3928"/>
                    <a:gd name="T48" fmla="*/ 1752419 w 3927"/>
                    <a:gd name="T49" fmla="*/ 1511178 h 3928"/>
                    <a:gd name="T50" fmla="*/ 1457753 w 3927"/>
                    <a:gd name="T51" fmla="*/ 1800397 h 3928"/>
                    <a:gd name="T52" fmla="*/ 289168 w 3927"/>
                    <a:gd name="T53" fmla="*/ 1800397 h 3928"/>
                    <a:gd name="T54" fmla="*/ 0 w 3927"/>
                    <a:gd name="T55" fmla="*/ 1511178 h 3928"/>
                    <a:gd name="T56" fmla="*/ 0 w 3927"/>
                    <a:gd name="T57" fmla="*/ 354304 h 3928"/>
                    <a:gd name="T58" fmla="*/ 289168 w 3927"/>
                    <a:gd name="T59" fmla="*/ 47210 h 3928"/>
                    <a:gd name="T60" fmla="*/ 1214412 w 3927"/>
                    <a:gd name="T61" fmla="*/ 47210 h 3928"/>
                    <a:gd name="T62" fmla="*/ 1040728 w 3927"/>
                    <a:gd name="T63" fmla="*/ 226883 h 3928"/>
                    <a:gd name="T64" fmla="*/ 352867 w 3927"/>
                    <a:gd name="T65" fmla="*/ 226883 h 392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927" h="3928">
                      <a:moveTo>
                        <a:pt x="3857" y="672"/>
                      </a:moveTo>
                      <a:cubicBezTo>
                        <a:pt x="3675" y="852"/>
                        <a:pt x="3675" y="852"/>
                        <a:pt x="3675" y="852"/>
                      </a:cubicBezTo>
                      <a:cubicBezTo>
                        <a:pt x="3070" y="251"/>
                        <a:pt x="3070" y="251"/>
                        <a:pt x="3070" y="251"/>
                      </a:cubicBezTo>
                      <a:cubicBezTo>
                        <a:pt x="3252" y="70"/>
                        <a:pt x="3252" y="70"/>
                        <a:pt x="3252" y="70"/>
                      </a:cubicBezTo>
                      <a:cubicBezTo>
                        <a:pt x="3319" y="4"/>
                        <a:pt x="3424" y="0"/>
                        <a:pt x="3486" y="63"/>
                      </a:cubicBezTo>
                      <a:cubicBezTo>
                        <a:pt x="3864" y="438"/>
                        <a:pt x="3864" y="438"/>
                        <a:pt x="3864" y="438"/>
                      </a:cubicBezTo>
                      <a:cubicBezTo>
                        <a:pt x="3927" y="501"/>
                        <a:pt x="3924" y="605"/>
                        <a:pt x="3857" y="672"/>
                      </a:cubicBezTo>
                      <a:close/>
                      <a:moveTo>
                        <a:pt x="2252" y="2267"/>
                      </a:moveTo>
                      <a:cubicBezTo>
                        <a:pt x="1647" y="1665"/>
                        <a:pt x="1647" y="1665"/>
                        <a:pt x="1647" y="1665"/>
                      </a:cubicBezTo>
                      <a:cubicBezTo>
                        <a:pt x="2978" y="342"/>
                        <a:pt x="2978" y="342"/>
                        <a:pt x="2978" y="342"/>
                      </a:cubicBezTo>
                      <a:cubicBezTo>
                        <a:pt x="3583" y="944"/>
                        <a:pt x="3583" y="944"/>
                        <a:pt x="3583" y="944"/>
                      </a:cubicBezTo>
                      <a:lnTo>
                        <a:pt x="2252" y="2267"/>
                      </a:lnTo>
                      <a:close/>
                      <a:moveTo>
                        <a:pt x="2168" y="2350"/>
                      </a:moveTo>
                      <a:cubicBezTo>
                        <a:pt x="1321" y="2591"/>
                        <a:pt x="1321" y="2591"/>
                        <a:pt x="1321" y="2591"/>
                      </a:cubicBezTo>
                      <a:cubicBezTo>
                        <a:pt x="1563" y="1749"/>
                        <a:pt x="1563" y="1749"/>
                        <a:pt x="1563" y="1749"/>
                      </a:cubicBezTo>
                      <a:lnTo>
                        <a:pt x="2168" y="2350"/>
                      </a:lnTo>
                      <a:close/>
                      <a:moveTo>
                        <a:pt x="770" y="495"/>
                      </a:moveTo>
                      <a:cubicBezTo>
                        <a:pt x="561" y="495"/>
                        <a:pt x="392" y="665"/>
                        <a:pt x="392" y="874"/>
                      </a:cubicBezTo>
                      <a:cubicBezTo>
                        <a:pt x="392" y="3158"/>
                        <a:pt x="392" y="3158"/>
                        <a:pt x="392" y="3158"/>
                      </a:cubicBezTo>
                      <a:cubicBezTo>
                        <a:pt x="392" y="3367"/>
                        <a:pt x="561" y="3536"/>
                        <a:pt x="770" y="3536"/>
                      </a:cubicBezTo>
                      <a:cubicBezTo>
                        <a:pt x="3055" y="3536"/>
                        <a:pt x="3055" y="3536"/>
                        <a:pt x="3055" y="3536"/>
                      </a:cubicBezTo>
                      <a:cubicBezTo>
                        <a:pt x="3264" y="3536"/>
                        <a:pt x="3433" y="3367"/>
                        <a:pt x="3433" y="3158"/>
                      </a:cubicBezTo>
                      <a:cubicBezTo>
                        <a:pt x="3433" y="1657"/>
                        <a:pt x="3433" y="1657"/>
                        <a:pt x="3433" y="1657"/>
                      </a:cubicBezTo>
                      <a:cubicBezTo>
                        <a:pt x="3824" y="1278"/>
                        <a:pt x="3824" y="1278"/>
                        <a:pt x="3824" y="1278"/>
                      </a:cubicBezTo>
                      <a:cubicBezTo>
                        <a:pt x="3824" y="3297"/>
                        <a:pt x="3824" y="3297"/>
                        <a:pt x="3824" y="3297"/>
                      </a:cubicBezTo>
                      <a:cubicBezTo>
                        <a:pt x="3824" y="3645"/>
                        <a:pt x="3529" y="3928"/>
                        <a:pt x="3181" y="3928"/>
                      </a:cubicBezTo>
                      <a:cubicBezTo>
                        <a:pt x="631" y="3928"/>
                        <a:pt x="631" y="3928"/>
                        <a:pt x="631" y="3928"/>
                      </a:cubicBezTo>
                      <a:cubicBezTo>
                        <a:pt x="283" y="3928"/>
                        <a:pt x="0" y="3645"/>
                        <a:pt x="0" y="3297"/>
                      </a:cubicBezTo>
                      <a:cubicBezTo>
                        <a:pt x="0" y="773"/>
                        <a:pt x="0" y="773"/>
                        <a:pt x="0" y="773"/>
                      </a:cubicBezTo>
                      <a:cubicBezTo>
                        <a:pt x="0" y="425"/>
                        <a:pt x="283" y="103"/>
                        <a:pt x="631" y="103"/>
                      </a:cubicBezTo>
                      <a:cubicBezTo>
                        <a:pt x="2650" y="103"/>
                        <a:pt x="2650" y="103"/>
                        <a:pt x="2650" y="103"/>
                      </a:cubicBezTo>
                      <a:cubicBezTo>
                        <a:pt x="2271" y="495"/>
                        <a:pt x="2271" y="495"/>
                        <a:pt x="2271" y="495"/>
                      </a:cubicBezTo>
                      <a:lnTo>
                        <a:pt x="770" y="49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7" name="圆角矩形 36"/>
              <p:cNvSpPr/>
              <p:nvPr/>
            </p:nvSpPr>
            <p:spPr>
              <a:xfrm>
                <a:off x="2250" y="5734"/>
                <a:ext cx="3194" cy="2043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2259" y="2082"/>
                <a:ext cx="3184" cy="432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rgbClr val="565E8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50" name="图片 49" descr="4127790"/>
              <p:cNvPicPr>
                <a:picLocks noChangeAspect="1"/>
              </p:cNvPicPr>
              <p:nvPr/>
            </p:nvPicPr>
            <p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4946" y="2158"/>
                <a:ext cx="282" cy="281"/>
              </a:xfrm>
              <a:prstGeom prst="rect">
                <a:avLst/>
              </a:prstGeom>
            </p:spPr>
          </p:pic>
          <p:sp>
            <p:nvSpPr>
              <p:cNvPr id="23" name="椭圆 22"/>
              <p:cNvSpPr/>
              <p:nvPr/>
            </p:nvSpPr>
            <p:spPr>
              <a:xfrm>
                <a:off x="2338" y="8030"/>
                <a:ext cx="816" cy="8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8000" sy="108000" algn="ctr" rotWithShape="0">
                  <a:srgbClr val="565E86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41" name="图片 40" descr="20062957"/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562" y="8255"/>
                <a:ext cx="369" cy="369"/>
              </a:xfrm>
              <a:prstGeom prst="rect">
                <a:avLst/>
              </a:prstGeom>
            </p:spPr>
          </p:pic>
          <p:grpSp>
            <p:nvGrpSpPr>
              <p:cNvPr id="53" name="组合 52"/>
              <p:cNvGrpSpPr/>
              <p:nvPr/>
            </p:nvGrpSpPr>
            <p:grpSpPr>
              <a:xfrm>
                <a:off x="3439" y="8031"/>
                <a:ext cx="816" cy="816"/>
                <a:chOff x="3548" y="8051"/>
                <a:chExt cx="816" cy="816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3548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49" name="图片 48" descr="3506668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50" y="8255"/>
                  <a:ext cx="412" cy="412"/>
                </a:xfrm>
                <a:prstGeom prst="rect">
                  <a:avLst/>
                </a:prstGeom>
              </p:spPr>
            </p:pic>
          </p:grpSp>
          <p:grpSp>
            <p:nvGrpSpPr>
              <p:cNvPr id="54" name="组合 53"/>
              <p:cNvGrpSpPr/>
              <p:nvPr/>
            </p:nvGrpSpPr>
            <p:grpSpPr>
              <a:xfrm>
                <a:off x="4547" y="8031"/>
                <a:ext cx="816" cy="816"/>
                <a:chOff x="4763" y="8051"/>
                <a:chExt cx="816" cy="816"/>
              </a:xfrm>
            </p:grpSpPr>
            <p:sp>
              <p:nvSpPr>
                <p:cNvPr id="31" name="椭圆 30"/>
                <p:cNvSpPr/>
                <p:nvPr/>
              </p:nvSpPr>
              <p:spPr>
                <a:xfrm>
                  <a:off x="4763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51" name="图片 50" descr="3632454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05" y="8294"/>
                  <a:ext cx="330" cy="330"/>
                </a:xfrm>
                <a:prstGeom prst="rect">
                  <a:avLst/>
                </a:prstGeom>
              </p:spPr>
            </p:pic>
          </p:grpSp>
        </p:grpSp>
        <p:sp>
          <p:nvSpPr>
            <p:cNvPr id="58" name="圆角矩形 57"/>
            <p:cNvSpPr/>
            <p:nvPr/>
          </p:nvSpPr>
          <p:spPr>
            <a:xfrm>
              <a:off x="3092" y="1415"/>
              <a:ext cx="1518" cy="468"/>
            </a:xfrm>
            <a:prstGeom prst="roundRect">
              <a:avLst>
                <a:gd name="adj" fmla="val 33109"/>
              </a:avLst>
            </a:prstGeom>
            <a:solidFill>
              <a:srgbClr val="565E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694180" y="2818765"/>
            <a:ext cx="4825365" cy="5708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rgbClr val="FF0000"/>
                </a:solidFill>
              </a:rPr>
              <a:t>因为设备、场地的限制，将问题进行建模转化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928688" y="961073"/>
            <a:ext cx="10334625" cy="493585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957955" y="3119755"/>
            <a:ext cx="618490" cy="618490"/>
            <a:chOff x="6233" y="5004"/>
            <a:chExt cx="974" cy="974"/>
          </a:xfrm>
        </p:grpSpPr>
        <p:sp>
          <p:nvSpPr>
            <p:cNvPr id="7" name="椭圆 6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8" name="图片 7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 flipH="1">
            <a:off x="7620000" y="3119755"/>
            <a:ext cx="618490" cy="618490"/>
            <a:chOff x="6233" y="5004"/>
            <a:chExt cx="974" cy="974"/>
          </a:xfrm>
        </p:grpSpPr>
        <p:sp>
          <p:nvSpPr>
            <p:cNvPr id="12" name="椭圆 11"/>
            <p:cNvSpPr/>
            <p:nvPr/>
          </p:nvSpPr>
          <p:spPr>
            <a:xfrm>
              <a:off x="6233" y="5004"/>
              <a:ext cx="975" cy="9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4" name="图片 13" descr="3637440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 flipH="1">
              <a:off x="6585" y="5268"/>
              <a:ext cx="271" cy="447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4911090" y="3014028"/>
            <a:ext cx="23698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36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28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Product function</a:t>
            </a:r>
            <a:endParaRPr lang="zh-CN" altLang="en-US" sz="12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25095" y="1393190"/>
            <a:ext cx="2286635" cy="3103245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853565" y="3459480"/>
            <a:ext cx="6592570" cy="20059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>
              <a:lnSpc>
                <a:spcPct val="160000"/>
              </a:lnSpc>
            </a:pP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0040" y="1598930"/>
            <a:ext cx="2023745" cy="20021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bg1"/>
                </a:solidFill>
                <a:uFillTx/>
              </a:rPr>
              <a:t>系统界面：</a:t>
            </a:r>
            <a:endParaRPr lang="zh-CN" altLang="en-US">
              <a:solidFill>
                <a:schemeClr val="bg1"/>
              </a:solidFill>
              <a:uFillTx/>
            </a:endParaRPr>
          </a:p>
          <a:p>
            <a:endParaRPr lang="zh-CN" altLang="en-US">
              <a:solidFill>
                <a:schemeClr val="bg1"/>
              </a:solidFill>
              <a:uFillTx/>
            </a:endParaRPr>
          </a:p>
          <a:p>
            <a:r>
              <a:rPr lang="en-US" altLang="zh-CN">
                <a:solidFill>
                  <a:schemeClr val="bg1"/>
                </a:solidFill>
                <a:uFillTx/>
                <a:sym typeface="+mn-ea"/>
              </a:rPr>
              <a:t>(1)</a:t>
            </a:r>
            <a:r>
              <a:rPr lang="zh-CN" altLang="en-US">
                <a:solidFill>
                  <a:schemeClr val="bg1"/>
                </a:solidFill>
                <a:uFillTx/>
                <a:sym typeface="+mn-ea"/>
              </a:rPr>
              <a:t>车主信息提示</a:t>
            </a:r>
            <a:endParaRPr lang="zh-CN" altLang="en-US">
              <a:solidFill>
                <a:schemeClr val="bg1"/>
              </a:solidFill>
              <a:uFillTx/>
            </a:endParaRPr>
          </a:p>
          <a:p>
            <a:r>
              <a:rPr lang="en-US" altLang="zh-CN">
                <a:solidFill>
                  <a:schemeClr val="bg1"/>
                </a:solidFill>
                <a:uFillTx/>
              </a:rPr>
              <a:t>(2) </a:t>
            </a:r>
            <a:r>
              <a:rPr lang="zh-CN" altLang="en-US">
                <a:solidFill>
                  <a:schemeClr val="bg1"/>
                </a:solidFill>
                <a:uFillTx/>
              </a:rPr>
              <a:t>车位、路径显示</a:t>
            </a:r>
            <a:endParaRPr lang="zh-CN" altLang="en-US">
              <a:solidFill>
                <a:schemeClr val="bg1"/>
              </a:solidFill>
              <a:uFillTx/>
            </a:endParaRPr>
          </a:p>
          <a:p>
            <a:r>
              <a:rPr lang="en-US" altLang="zh-CN">
                <a:solidFill>
                  <a:schemeClr val="bg1"/>
                </a:solidFill>
                <a:uFillTx/>
                <a:sym typeface="+mn-ea"/>
              </a:rPr>
              <a:t>(3) </a:t>
            </a:r>
            <a:r>
              <a:rPr lang="zh-CN" altLang="en-US">
                <a:solidFill>
                  <a:schemeClr val="bg1"/>
                </a:solidFill>
                <a:uFillTx/>
                <a:sym typeface="+mn-ea"/>
              </a:rPr>
              <a:t>系统功能界面</a:t>
            </a:r>
            <a:endParaRPr lang="zh-CN" altLang="en-US">
              <a:solidFill>
                <a:schemeClr val="bg1"/>
              </a:solidFill>
              <a:uFillTx/>
            </a:endParaRPr>
          </a:p>
          <a:p>
            <a:endParaRPr lang="zh-CN" altLang="en-US">
              <a:solidFill>
                <a:schemeClr val="bg1"/>
              </a:solidFill>
              <a:uFillTx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51430" y="1393190"/>
            <a:ext cx="9582150" cy="47866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769620" y="2641600"/>
            <a:ext cx="10801985" cy="356235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694180" y="1744345"/>
            <a:ext cx="30988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400">
                <a:solidFill>
                  <a:schemeClr val="bg1"/>
                </a:solidFill>
                <a:cs typeface="+mn-ea"/>
                <a:sym typeface="+mn-lt"/>
              </a:rPr>
              <a:t>停车场车位管理系统</a:t>
            </a:r>
            <a:endParaRPr lang="zh-CN" altLang="en-US" sz="240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Please enter the title 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53565" y="3326765"/>
            <a:ext cx="496697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(1)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检测车辆进出</a:t>
            </a:r>
            <a:endParaRPr lang="en-US" altLang="zh-CN">
              <a:solidFill>
                <a:schemeClr val="bg1"/>
              </a:solidFill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(2)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识别车位，给出较近的车位路径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r>
              <a:rPr lang="en-US" altLang="zh-CN">
                <a:solidFill>
                  <a:schemeClr val="bg1"/>
                </a:solidFill>
                <a:cs typeface="+mn-ea"/>
                <a:sym typeface="+mn-lt"/>
              </a:rPr>
              <a:t>(3) </a:t>
            </a:r>
            <a:r>
              <a:rPr lang="zh-CN" altLang="en-US">
                <a:solidFill>
                  <a:schemeClr val="bg1"/>
                </a:solidFill>
                <a:cs typeface="+mn-ea"/>
                <a:sym typeface="+mn-lt"/>
              </a:rPr>
              <a:t>计算车费</a:t>
            </a:r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997950" y="657860"/>
            <a:ext cx="2557145" cy="4806950"/>
            <a:chOff x="1725" y="1415"/>
            <a:chExt cx="4240" cy="7970"/>
          </a:xfrm>
        </p:grpSpPr>
        <p:sp>
          <p:nvSpPr>
            <p:cNvPr id="57" name="圆角矩形 56"/>
            <p:cNvSpPr/>
            <p:nvPr/>
          </p:nvSpPr>
          <p:spPr>
            <a:xfrm>
              <a:off x="1725" y="1415"/>
              <a:ext cx="4241" cy="7970"/>
            </a:xfrm>
            <a:prstGeom prst="roundRect">
              <a:avLst>
                <a:gd name="adj" fmla="val 9936"/>
              </a:avLst>
            </a:prstGeom>
            <a:solidFill>
              <a:srgbClr val="565E86"/>
            </a:solidFill>
            <a:ln>
              <a:noFill/>
            </a:ln>
            <a:effectLst>
              <a:outerShdw blurRad="190500" sx="101000" sy="101000" algn="ctr" rotWithShape="0">
                <a:schemeClr val="tx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916" y="1626"/>
              <a:ext cx="3860" cy="7548"/>
              <a:chOff x="1916" y="1626"/>
              <a:chExt cx="3860" cy="7548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1916" y="1626"/>
                <a:ext cx="3860" cy="7548"/>
              </a:xfrm>
              <a:prstGeom prst="roundRect">
                <a:avLst>
                  <a:gd name="adj" fmla="val 993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2249" y="2709"/>
                <a:ext cx="3195" cy="1640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2389" y="4705"/>
                <a:ext cx="713" cy="714"/>
                <a:chOff x="14294" y="6243"/>
                <a:chExt cx="765" cy="765"/>
              </a:xfrm>
            </p:grpSpPr>
            <p:sp>
              <p:nvSpPr>
                <p:cNvPr id="19" name="流程图: 可选过程 18"/>
                <p:cNvSpPr/>
                <p:nvPr/>
              </p:nvSpPr>
              <p:spPr>
                <a:xfrm>
                  <a:off x="14294" y="6243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流程图: 可选过程 43"/>
                <p:cNvSpPr/>
                <p:nvPr/>
              </p:nvSpPr>
              <p:spPr>
                <a:xfrm>
                  <a:off x="14462" y="6415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流程图: 可选过程 44"/>
                <p:cNvSpPr/>
                <p:nvPr/>
              </p:nvSpPr>
              <p:spPr>
                <a:xfrm>
                  <a:off x="14462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流程图: 可选过程 45"/>
                <p:cNvSpPr/>
                <p:nvPr/>
              </p:nvSpPr>
              <p:spPr>
                <a:xfrm>
                  <a:off x="14728" y="6684"/>
                  <a:ext cx="170" cy="170"/>
                </a:xfrm>
                <a:prstGeom prst="flowChartAlternateProcess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 47"/>
                <p:cNvSpPr/>
                <p:nvPr/>
              </p:nvSpPr>
              <p:spPr>
                <a:xfrm>
                  <a:off x="14721" y="6420"/>
                  <a:ext cx="170" cy="17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3487" y="4698"/>
                <a:ext cx="720" cy="720"/>
                <a:chOff x="11844" y="7756"/>
                <a:chExt cx="765" cy="765"/>
              </a:xfrm>
            </p:grpSpPr>
            <p:sp>
              <p:nvSpPr>
                <p:cNvPr id="48" name="流程图: 可选过程 47"/>
                <p:cNvSpPr/>
                <p:nvPr/>
              </p:nvSpPr>
              <p:spPr>
                <a:xfrm>
                  <a:off x="11844" y="7756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书本"/>
                <p:cNvSpPr/>
                <p:nvPr/>
              </p:nvSpPr>
              <p:spPr bwMode="auto">
                <a:xfrm>
                  <a:off x="12026" y="7917"/>
                  <a:ext cx="403" cy="450"/>
                </a:xfrm>
                <a:custGeom>
                  <a:avLst/>
                  <a:gdLst>
                    <a:gd name="T0" fmla="*/ 1457935 w 3279"/>
                    <a:gd name="T1" fmla="*/ 1800397 h 3279"/>
                    <a:gd name="T2" fmla="*/ 336911 w 3279"/>
                    <a:gd name="T3" fmla="*/ 1800397 h 3279"/>
                    <a:gd name="T4" fmla="*/ 0 w 3279"/>
                    <a:gd name="T5" fmla="*/ 1458876 h 3279"/>
                    <a:gd name="T6" fmla="*/ 0 w 3279"/>
                    <a:gd name="T7" fmla="*/ 0 h 3279"/>
                    <a:gd name="T8" fmla="*/ 1332828 w 3279"/>
                    <a:gd name="T9" fmla="*/ 0 h 3279"/>
                    <a:gd name="T10" fmla="*/ 1332828 w 3279"/>
                    <a:gd name="T11" fmla="*/ 107618 h 3279"/>
                    <a:gd name="T12" fmla="*/ 1584139 w 3279"/>
                    <a:gd name="T13" fmla="*/ 107618 h 3279"/>
                    <a:gd name="T14" fmla="*/ 1584139 w 3279"/>
                    <a:gd name="T15" fmla="*/ 107618 h 3279"/>
                    <a:gd name="T16" fmla="*/ 1584139 w 3279"/>
                    <a:gd name="T17" fmla="*/ 215235 h 3279"/>
                    <a:gd name="T18" fmla="*/ 1682359 w 3279"/>
                    <a:gd name="T19" fmla="*/ 215235 h 3279"/>
                    <a:gd name="T20" fmla="*/ 1799235 w 3279"/>
                    <a:gd name="T21" fmla="*/ 215235 h 3279"/>
                    <a:gd name="T22" fmla="*/ 1799235 w 3279"/>
                    <a:gd name="T23" fmla="*/ 1458876 h 3279"/>
                    <a:gd name="T24" fmla="*/ 1457935 w 3279"/>
                    <a:gd name="T25" fmla="*/ 1800397 h 3279"/>
                    <a:gd name="T26" fmla="*/ 1189064 w 3279"/>
                    <a:gd name="T27" fmla="*/ 143307 h 3279"/>
                    <a:gd name="T28" fmla="*/ 143763 w 3279"/>
                    <a:gd name="T29" fmla="*/ 143307 h 3279"/>
                    <a:gd name="T30" fmla="*/ 143763 w 3279"/>
                    <a:gd name="T31" fmla="*/ 1495115 h 3279"/>
                    <a:gd name="T32" fmla="*/ 264480 w 3279"/>
                    <a:gd name="T33" fmla="*/ 1620851 h 3279"/>
                    <a:gd name="T34" fmla="*/ 1189064 w 3279"/>
                    <a:gd name="T35" fmla="*/ 1620851 h 3279"/>
                    <a:gd name="T36" fmla="*/ 1189064 w 3279"/>
                    <a:gd name="T37" fmla="*/ 143307 h 3279"/>
                    <a:gd name="T38" fmla="*/ 1687297 w 3279"/>
                    <a:gd name="T39" fmla="*/ 322303 h 3279"/>
                    <a:gd name="T40" fmla="*/ 1584139 w 3279"/>
                    <a:gd name="T41" fmla="*/ 322303 h 3279"/>
                    <a:gd name="T42" fmla="*/ 1584139 w 3279"/>
                    <a:gd name="T43" fmla="*/ 1402871 h 3279"/>
                    <a:gd name="T44" fmla="*/ 1514452 w 3279"/>
                    <a:gd name="T45" fmla="*/ 1458876 h 3279"/>
                    <a:gd name="T46" fmla="*/ 1440376 w 3279"/>
                    <a:gd name="T47" fmla="*/ 1402871 h 3279"/>
                    <a:gd name="T48" fmla="*/ 1440376 w 3279"/>
                    <a:gd name="T49" fmla="*/ 215235 h 3279"/>
                    <a:gd name="T50" fmla="*/ 1332828 w 3279"/>
                    <a:gd name="T51" fmla="*/ 215235 h 3279"/>
                    <a:gd name="T52" fmla="*/ 1332828 w 3279"/>
                    <a:gd name="T53" fmla="*/ 1456680 h 3279"/>
                    <a:gd name="T54" fmla="*/ 1514452 w 3279"/>
                    <a:gd name="T55" fmla="*/ 1625244 h 3279"/>
                    <a:gd name="T56" fmla="*/ 1687297 w 3279"/>
                    <a:gd name="T57" fmla="*/ 1456680 h 3279"/>
                    <a:gd name="T58" fmla="*/ 1687297 w 3279"/>
                    <a:gd name="T59" fmla="*/ 322303 h 3279"/>
                    <a:gd name="T60" fmla="*/ 323193 w 3279"/>
                    <a:gd name="T61" fmla="*/ 1333139 h 3279"/>
                    <a:gd name="T62" fmla="*/ 686442 w 3279"/>
                    <a:gd name="T63" fmla="*/ 1333139 h 3279"/>
                    <a:gd name="T64" fmla="*/ 686442 w 3279"/>
                    <a:gd name="T65" fmla="*/ 1440757 h 3279"/>
                    <a:gd name="T66" fmla="*/ 323193 w 3279"/>
                    <a:gd name="T67" fmla="*/ 1440757 h 3279"/>
                    <a:gd name="T68" fmla="*/ 323193 w 3279"/>
                    <a:gd name="T69" fmla="*/ 1333139 h 3279"/>
                    <a:gd name="T70" fmla="*/ 323193 w 3279"/>
                    <a:gd name="T71" fmla="*/ 1113512 h 3279"/>
                    <a:gd name="T72" fmla="*/ 789600 w 3279"/>
                    <a:gd name="T73" fmla="*/ 1113512 h 3279"/>
                    <a:gd name="T74" fmla="*/ 789600 w 3279"/>
                    <a:gd name="T75" fmla="*/ 1225522 h 3279"/>
                    <a:gd name="T76" fmla="*/ 323193 w 3279"/>
                    <a:gd name="T77" fmla="*/ 1225522 h 3279"/>
                    <a:gd name="T78" fmla="*/ 323193 w 3279"/>
                    <a:gd name="T79" fmla="*/ 1113512 h 3279"/>
                    <a:gd name="T80" fmla="*/ 1009635 w 3279"/>
                    <a:gd name="T81" fmla="*/ 1225522 h 3279"/>
                    <a:gd name="T82" fmla="*/ 897697 w 3279"/>
                    <a:gd name="T83" fmla="*/ 1225522 h 3279"/>
                    <a:gd name="T84" fmla="*/ 897697 w 3279"/>
                    <a:gd name="T85" fmla="*/ 1113512 h 3279"/>
                    <a:gd name="T86" fmla="*/ 1009635 w 3279"/>
                    <a:gd name="T87" fmla="*/ 1113512 h 3279"/>
                    <a:gd name="T88" fmla="*/ 1009635 w 3279"/>
                    <a:gd name="T89" fmla="*/ 1225522 h 3279"/>
                    <a:gd name="T90" fmla="*/ 789600 w 3279"/>
                    <a:gd name="T91" fmla="*/ 897728 h 3279"/>
                    <a:gd name="T92" fmla="*/ 1009635 w 3279"/>
                    <a:gd name="T93" fmla="*/ 897728 h 3279"/>
                    <a:gd name="T94" fmla="*/ 1009635 w 3279"/>
                    <a:gd name="T95" fmla="*/ 1010287 h 3279"/>
                    <a:gd name="T96" fmla="*/ 789600 w 3279"/>
                    <a:gd name="T97" fmla="*/ 1010287 h 3279"/>
                    <a:gd name="T98" fmla="*/ 789600 w 3279"/>
                    <a:gd name="T99" fmla="*/ 897728 h 3279"/>
                    <a:gd name="T100" fmla="*/ 323193 w 3279"/>
                    <a:gd name="T101" fmla="*/ 327794 h 3279"/>
                    <a:gd name="T102" fmla="*/ 1009635 w 3279"/>
                    <a:gd name="T103" fmla="*/ 327794 h 3279"/>
                    <a:gd name="T104" fmla="*/ 1009635 w 3279"/>
                    <a:gd name="T105" fmla="*/ 790110 h 3279"/>
                    <a:gd name="T106" fmla="*/ 323193 w 3279"/>
                    <a:gd name="T107" fmla="*/ 790110 h 3279"/>
                    <a:gd name="T108" fmla="*/ 323193 w 3279"/>
                    <a:gd name="T109" fmla="*/ 327794 h 3279"/>
                    <a:gd name="T110" fmla="*/ 682052 w 3279"/>
                    <a:gd name="T111" fmla="*/ 1010287 h 3279"/>
                    <a:gd name="T112" fmla="*/ 323193 w 3279"/>
                    <a:gd name="T113" fmla="*/ 1010287 h 3279"/>
                    <a:gd name="T114" fmla="*/ 323193 w 3279"/>
                    <a:gd name="T115" fmla="*/ 897728 h 3279"/>
                    <a:gd name="T116" fmla="*/ 682052 w 3279"/>
                    <a:gd name="T117" fmla="*/ 897728 h 3279"/>
                    <a:gd name="T118" fmla="*/ 682052 w 3279"/>
                    <a:gd name="T119" fmla="*/ 1010287 h 3279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3279" h="3279">
                      <a:moveTo>
                        <a:pt x="2657" y="3279"/>
                      </a:moveTo>
                      <a:cubicBezTo>
                        <a:pt x="614" y="3279"/>
                        <a:pt x="614" y="3279"/>
                        <a:pt x="614" y="3279"/>
                      </a:cubicBezTo>
                      <a:cubicBezTo>
                        <a:pt x="275" y="3279"/>
                        <a:pt x="0" y="2996"/>
                        <a:pt x="0" y="265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429" y="0"/>
                        <a:pt x="2429" y="0"/>
                        <a:pt x="2429" y="0"/>
                      </a:cubicBezTo>
                      <a:cubicBezTo>
                        <a:pt x="2429" y="196"/>
                        <a:pt x="2429" y="196"/>
                        <a:pt x="2429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196"/>
                        <a:pt x="2887" y="196"/>
                        <a:pt x="2887" y="196"/>
                      </a:cubicBezTo>
                      <a:cubicBezTo>
                        <a:pt x="2887" y="392"/>
                        <a:pt x="2887" y="392"/>
                        <a:pt x="2887" y="392"/>
                      </a:cubicBezTo>
                      <a:cubicBezTo>
                        <a:pt x="3066" y="392"/>
                        <a:pt x="3066" y="392"/>
                        <a:pt x="3066" y="392"/>
                      </a:cubicBezTo>
                      <a:cubicBezTo>
                        <a:pt x="3279" y="392"/>
                        <a:pt x="3279" y="392"/>
                        <a:pt x="3279" y="392"/>
                      </a:cubicBezTo>
                      <a:cubicBezTo>
                        <a:pt x="3279" y="2657"/>
                        <a:pt x="3279" y="2657"/>
                        <a:pt x="3279" y="2657"/>
                      </a:cubicBezTo>
                      <a:cubicBezTo>
                        <a:pt x="3279" y="2996"/>
                        <a:pt x="2996" y="3279"/>
                        <a:pt x="2657" y="3279"/>
                      </a:cubicBezTo>
                      <a:close/>
                      <a:moveTo>
                        <a:pt x="2167" y="261"/>
                      </a:moveTo>
                      <a:cubicBezTo>
                        <a:pt x="262" y="261"/>
                        <a:pt x="262" y="261"/>
                        <a:pt x="262" y="261"/>
                      </a:cubicBezTo>
                      <a:cubicBezTo>
                        <a:pt x="262" y="2723"/>
                        <a:pt x="262" y="2723"/>
                        <a:pt x="262" y="2723"/>
                      </a:cubicBezTo>
                      <a:cubicBezTo>
                        <a:pt x="262" y="2836"/>
                        <a:pt x="370" y="2952"/>
                        <a:pt x="482" y="2952"/>
                      </a:cubicBezTo>
                      <a:cubicBezTo>
                        <a:pt x="2167" y="2952"/>
                        <a:pt x="2167" y="2952"/>
                        <a:pt x="2167" y="2952"/>
                      </a:cubicBezTo>
                      <a:lnTo>
                        <a:pt x="2167" y="261"/>
                      </a:lnTo>
                      <a:close/>
                      <a:moveTo>
                        <a:pt x="3075" y="587"/>
                      </a:moveTo>
                      <a:cubicBezTo>
                        <a:pt x="2887" y="587"/>
                        <a:pt x="2887" y="587"/>
                        <a:pt x="2887" y="587"/>
                      </a:cubicBezTo>
                      <a:cubicBezTo>
                        <a:pt x="2887" y="2555"/>
                        <a:pt x="2887" y="2555"/>
                        <a:pt x="2887" y="2555"/>
                      </a:cubicBezTo>
                      <a:cubicBezTo>
                        <a:pt x="2887" y="2611"/>
                        <a:pt x="2816" y="2657"/>
                        <a:pt x="2760" y="2657"/>
                      </a:cubicBezTo>
                      <a:cubicBezTo>
                        <a:pt x="2703" y="2657"/>
                        <a:pt x="2625" y="2611"/>
                        <a:pt x="2625" y="2555"/>
                      </a:cubicBezTo>
                      <a:cubicBezTo>
                        <a:pt x="2625" y="392"/>
                        <a:pt x="2625" y="392"/>
                        <a:pt x="2625" y="392"/>
                      </a:cubicBezTo>
                      <a:cubicBezTo>
                        <a:pt x="2429" y="392"/>
                        <a:pt x="2429" y="392"/>
                        <a:pt x="2429" y="392"/>
                      </a:cubicBezTo>
                      <a:cubicBezTo>
                        <a:pt x="2429" y="2653"/>
                        <a:pt x="2429" y="2653"/>
                        <a:pt x="2429" y="2653"/>
                      </a:cubicBezTo>
                      <a:cubicBezTo>
                        <a:pt x="2429" y="2823"/>
                        <a:pt x="2590" y="2960"/>
                        <a:pt x="2760" y="2960"/>
                      </a:cubicBezTo>
                      <a:cubicBezTo>
                        <a:pt x="2929" y="2960"/>
                        <a:pt x="3075" y="2823"/>
                        <a:pt x="3075" y="2653"/>
                      </a:cubicBezTo>
                      <a:lnTo>
                        <a:pt x="3075" y="587"/>
                      </a:lnTo>
                      <a:close/>
                      <a:moveTo>
                        <a:pt x="589" y="2428"/>
                      </a:moveTo>
                      <a:cubicBezTo>
                        <a:pt x="1251" y="2428"/>
                        <a:pt x="1251" y="2428"/>
                        <a:pt x="1251" y="2428"/>
                      </a:cubicBezTo>
                      <a:cubicBezTo>
                        <a:pt x="1251" y="2624"/>
                        <a:pt x="1251" y="2624"/>
                        <a:pt x="1251" y="2624"/>
                      </a:cubicBezTo>
                      <a:cubicBezTo>
                        <a:pt x="589" y="2624"/>
                        <a:pt x="589" y="2624"/>
                        <a:pt x="589" y="2624"/>
                      </a:cubicBezTo>
                      <a:lnTo>
                        <a:pt x="589" y="2428"/>
                      </a:lnTo>
                      <a:close/>
                      <a:moveTo>
                        <a:pt x="589" y="2028"/>
                      </a:moveTo>
                      <a:cubicBezTo>
                        <a:pt x="1439" y="2028"/>
                        <a:pt x="1439" y="2028"/>
                        <a:pt x="1439" y="2028"/>
                      </a:cubicBezTo>
                      <a:cubicBezTo>
                        <a:pt x="1439" y="2232"/>
                        <a:pt x="1439" y="2232"/>
                        <a:pt x="1439" y="2232"/>
                      </a:cubicBezTo>
                      <a:cubicBezTo>
                        <a:pt x="589" y="2232"/>
                        <a:pt x="589" y="2232"/>
                        <a:pt x="589" y="2232"/>
                      </a:cubicBezTo>
                      <a:lnTo>
                        <a:pt x="589" y="2028"/>
                      </a:lnTo>
                      <a:close/>
                      <a:moveTo>
                        <a:pt x="1840" y="2232"/>
                      </a:moveTo>
                      <a:cubicBezTo>
                        <a:pt x="1636" y="2232"/>
                        <a:pt x="1636" y="2232"/>
                        <a:pt x="1636" y="2232"/>
                      </a:cubicBezTo>
                      <a:cubicBezTo>
                        <a:pt x="1636" y="2028"/>
                        <a:pt x="1636" y="2028"/>
                        <a:pt x="1636" y="2028"/>
                      </a:cubicBezTo>
                      <a:cubicBezTo>
                        <a:pt x="1840" y="2028"/>
                        <a:pt x="1840" y="2028"/>
                        <a:pt x="1840" y="2028"/>
                      </a:cubicBezTo>
                      <a:lnTo>
                        <a:pt x="1840" y="2232"/>
                      </a:lnTo>
                      <a:close/>
                      <a:moveTo>
                        <a:pt x="1439" y="1635"/>
                      </a:moveTo>
                      <a:cubicBezTo>
                        <a:pt x="1840" y="1635"/>
                        <a:pt x="1840" y="1635"/>
                        <a:pt x="1840" y="1635"/>
                      </a:cubicBezTo>
                      <a:cubicBezTo>
                        <a:pt x="1840" y="1840"/>
                        <a:pt x="1840" y="1840"/>
                        <a:pt x="1840" y="1840"/>
                      </a:cubicBezTo>
                      <a:cubicBezTo>
                        <a:pt x="1439" y="1840"/>
                        <a:pt x="1439" y="1840"/>
                        <a:pt x="1439" y="1840"/>
                      </a:cubicBezTo>
                      <a:lnTo>
                        <a:pt x="1439" y="1635"/>
                      </a:lnTo>
                      <a:close/>
                      <a:moveTo>
                        <a:pt x="589" y="597"/>
                      </a:moveTo>
                      <a:cubicBezTo>
                        <a:pt x="1840" y="597"/>
                        <a:pt x="1840" y="597"/>
                        <a:pt x="1840" y="597"/>
                      </a:cubicBezTo>
                      <a:cubicBezTo>
                        <a:pt x="1840" y="1439"/>
                        <a:pt x="1840" y="1439"/>
                        <a:pt x="1840" y="1439"/>
                      </a:cubicBezTo>
                      <a:cubicBezTo>
                        <a:pt x="589" y="1439"/>
                        <a:pt x="589" y="1439"/>
                        <a:pt x="589" y="1439"/>
                      </a:cubicBezTo>
                      <a:lnTo>
                        <a:pt x="589" y="597"/>
                      </a:lnTo>
                      <a:close/>
                      <a:moveTo>
                        <a:pt x="1243" y="1840"/>
                      </a:moveTo>
                      <a:cubicBezTo>
                        <a:pt x="589" y="1840"/>
                        <a:pt x="589" y="1840"/>
                        <a:pt x="589" y="1840"/>
                      </a:cubicBezTo>
                      <a:cubicBezTo>
                        <a:pt x="589" y="1635"/>
                        <a:pt x="589" y="1635"/>
                        <a:pt x="589" y="1635"/>
                      </a:cubicBezTo>
                      <a:cubicBezTo>
                        <a:pt x="1243" y="1635"/>
                        <a:pt x="1243" y="1635"/>
                        <a:pt x="1243" y="1635"/>
                      </a:cubicBezTo>
                      <a:lnTo>
                        <a:pt x="1243" y="18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4597" y="4698"/>
                <a:ext cx="713" cy="712"/>
                <a:chOff x="9374" y="9115"/>
                <a:chExt cx="765" cy="765"/>
              </a:xfrm>
            </p:grpSpPr>
            <p:sp>
              <p:nvSpPr>
                <p:cNvPr id="34" name="流程图: 可选过程 33"/>
                <p:cNvSpPr/>
                <p:nvPr/>
              </p:nvSpPr>
              <p:spPr>
                <a:xfrm>
                  <a:off x="9374" y="9115"/>
                  <a:ext cx="765" cy="765"/>
                </a:xfrm>
                <a:prstGeom prst="flowChartAlternateProcess">
                  <a:avLst/>
                </a:prstGeom>
                <a:solidFill>
                  <a:srgbClr val="565E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书写"/>
                <p:cNvSpPr/>
                <p:nvPr/>
              </p:nvSpPr>
              <p:spPr bwMode="auto">
                <a:xfrm>
                  <a:off x="9537" y="9288"/>
                  <a:ext cx="420" cy="420"/>
                </a:xfrm>
                <a:custGeom>
                  <a:avLst/>
                  <a:gdLst>
                    <a:gd name="T0" fmla="*/ 1767542 w 3927"/>
                    <a:gd name="T1" fmla="*/ 308011 h 3928"/>
                    <a:gd name="T2" fmla="*/ 1684137 w 3927"/>
                    <a:gd name="T3" fmla="*/ 390514 h 3928"/>
                    <a:gd name="T4" fmla="*/ 1406885 w 3927"/>
                    <a:gd name="T5" fmla="*/ 115046 h 3928"/>
                    <a:gd name="T6" fmla="*/ 1490290 w 3927"/>
                    <a:gd name="T7" fmla="*/ 32084 h 3928"/>
                    <a:gd name="T8" fmla="*/ 1597525 w 3927"/>
                    <a:gd name="T9" fmla="*/ 28876 h 3928"/>
                    <a:gd name="T10" fmla="*/ 1770750 w 3927"/>
                    <a:gd name="T11" fmla="*/ 200757 h 3928"/>
                    <a:gd name="T12" fmla="*/ 1767542 w 3927"/>
                    <a:gd name="T13" fmla="*/ 308011 h 3928"/>
                    <a:gd name="T14" fmla="*/ 1032021 w 3927"/>
                    <a:gd name="T15" fmla="*/ 1039078 h 3928"/>
                    <a:gd name="T16" fmla="*/ 754768 w 3927"/>
                    <a:gd name="T17" fmla="*/ 763152 h 3928"/>
                    <a:gd name="T18" fmla="*/ 1364724 w 3927"/>
                    <a:gd name="T19" fmla="*/ 156756 h 3928"/>
                    <a:gd name="T20" fmla="*/ 1641977 w 3927"/>
                    <a:gd name="T21" fmla="*/ 432682 h 3928"/>
                    <a:gd name="T22" fmla="*/ 1032021 w 3927"/>
                    <a:gd name="T23" fmla="*/ 1039078 h 3928"/>
                    <a:gd name="T24" fmla="*/ 993526 w 3927"/>
                    <a:gd name="T25" fmla="*/ 1077121 h 3928"/>
                    <a:gd name="T26" fmla="*/ 605373 w 3927"/>
                    <a:gd name="T27" fmla="*/ 1187584 h 3928"/>
                    <a:gd name="T28" fmla="*/ 716274 w 3927"/>
                    <a:gd name="T29" fmla="*/ 801653 h 3928"/>
                    <a:gd name="T30" fmla="*/ 993526 w 3927"/>
                    <a:gd name="T31" fmla="*/ 1077121 h 3928"/>
                    <a:gd name="T32" fmla="*/ 352867 w 3927"/>
                    <a:gd name="T33" fmla="*/ 226883 h 3928"/>
                    <a:gd name="T34" fmla="*/ 179641 w 3927"/>
                    <a:gd name="T35" fmla="*/ 400597 h 3928"/>
                    <a:gd name="T36" fmla="*/ 179641 w 3927"/>
                    <a:gd name="T37" fmla="*/ 1447468 h 3928"/>
                    <a:gd name="T38" fmla="*/ 352867 w 3927"/>
                    <a:gd name="T39" fmla="*/ 1620724 h 3928"/>
                    <a:gd name="T40" fmla="*/ 1400011 w 3927"/>
                    <a:gd name="T41" fmla="*/ 1620724 h 3928"/>
                    <a:gd name="T42" fmla="*/ 1573236 w 3927"/>
                    <a:gd name="T43" fmla="*/ 1447468 h 3928"/>
                    <a:gd name="T44" fmla="*/ 1573236 w 3927"/>
                    <a:gd name="T45" fmla="*/ 759485 h 3928"/>
                    <a:gd name="T46" fmla="*/ 1752419 w 3927"/>
                    <a:gd name="T47" fmla="*/ 585771 h 3928"/>
                    <a:gd name="T48" fmla="*/ 1752419 w 3927"/>
                    <a:gd name="T49" fmla="*/ 1511178 h 3928"/>
                    <a:gd name="T50" fmla="*/ 1457753 w 3927"/>
                    <a:gd name="T51" fmla="*/ 1800397 h 3928"/>
                    <a:gd name="T52" fmla="*/ 289168 w 3927"/>
                    <a:gd name="T53" fmla="*/ 1800397 h 3928"/>
                    <a:gd name="T54" fmla="*/ 0 w 3927"/>
                    <a:gd name="T55" fmla="*/ 1511178 h 3928"/>
                    <a:gd name="T56" fmla="*/ 0 w 3927"/>
                    <a:gd name="T57" fmla="*/ 354304 h 3928"/>
                    <a:gd name="T58" fmla="*/ 289168 w 3927"/>
                    <a:gd name="T59" fmla="*/ 47210 h 3928"/>
                    <a:gd name="T60" fmla="*/ 1214412 w 3927"/>
                    <a:gd name="T61" fmla="*/ 47210 h 3928"/>
                    <a:gd name="T62" fmla="*/ 1040728 w 3927"/>
                    <a:gd name="T63" fmla="*/ 226883 h 3928"/>
                    <a:gd name="T64" fmla="*/ 352867 w 3927"/>
                    <a:gd name="T65" fmla="*/ 226883 h 392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927" h="3928">
                      <a:moveTo>
                        <a:pt x="3857" y="672"/>
                      </a:moveTo>
                      <a:cubicBezTo>
                        <a:pt x="3675" y="852"/>
                        <a:pt x="3675" y="852"/>
                        <a:pt x="3675" y="852"/>
                      </a:cubicBezTo>
                      <a:cubicBezTo>
                        <a:pt x="3070" y="251"/>
                        <a:pt x="3070" y="251"/>
                        <a:pt x="3070" y="251"/>
                      </a:cubicBezTo>
                      <a:cubicBezTo>
                        <a:pt x="3252" y="70"/>
                        <a:pt x="3252" y="70"/>
                        <a:pt x="3252" y="70"/>
                      </a:cubicBezTo>
                      <a:cubicBezTo>
                        <a:pt x="3319" y="4"/>
                        <a:pt x="3424" y="0"/>
                        <a:pt x="3486" y="63"/>
                      </a:cubicBezTo>
                      <a:cubicBezTo>
                        <a:pt x="3864" y="438"/>
                        <a:pt x="3864" y="438"/>
                        <a:pt x="3864" y="438"/>
                      </a:cubicBezTo>
                      <a:cubicBezTo>
                        <a:pt x="3927" y="501"/>
                        <a:pt x="3924" y="605"/>
                        <a:pt x="3857" y="672"/>
                      </a:cubicBezTo>
                      <a:close/>
                      <a:moveTo>
                        <a:pt x="2252" y="2267"/>
                      </a:moveTo>
                      <a:cubicBezTo>
                        <a:pt x="1647" y="1665"/>
                        <a:pt x="1647" y="1665"/>
                        <a:pt x="1647" y="1665"/>
                      </a:cubicBezTo>
                      <a:cubicBezTo>
                        <a:pt x="2978" y="342"/>
                        <a:pt x="2978" y="342"/>
                        <a:pt x="2978" y="342"/>
                      </a:cubicBezTo>
                      <a:cubicBezTo>
                        <a:pt x="3583" y="944"/>
                        <a:pt x="3583" y="944"/>
                        <a:pt x="3583" y="944"/>
                      </a:cubicBezTo>
                      <a:lnTo>
                        <a:pt x="2252" y="2267"/>
                      </a:lnTo>
                      <a:close/>
                      <a:moveTo>
                        <a:pt x="2168" y="2350"/>
                      </a:moveTo>
                      <a:cubicBezTo>
                        <a:pt x="1321" y="2591"/>
                        <a:pt x="1321" y="2591"/>
                        <a:pt x="1321" y="2591"/>
                      </a:cubicBezTo>
                      <a:cubicBezTo>
                        <a:pt x="1563" y="1749"/>
                        <a:pt x="1563" y="1749"/>
                        <a:pt x="1563" y="1749"/>
                      </a:cubicBezTo>
                      <a:lnTo>
                        <a:pt x="2168" y="2350"/>
                      </a:lnTo>
                      <a:close/>
                      <a:moveTo>
                        <a:pt x="770" y="495"/>
                      </a:moveTo>
                      <a:cubicBezTo>
                        <a:pt x="561" y="495"/>
                        <a:pt x="392" y="665"/>
                        <a:pt x="392" y="874"/>
                      </a:cubicBezTo>
                      <a:cubicBezTo>
                        <a:pt x="392" y="3158"/>
                        <a:pt x="392" y="3158"/>
                        <a:pt x="392" y="3158"/>
                      </a:cubicBezTo>
                      <a:cubicBezTo>
                        <a:pt x="392" y="3367"/>
                        <a:pt x="561" y="3536"/>
                        <a:pt x="770" y="3536"/>
                      </a:cubicBezTo>
                      <a:cubicBezTo>
                        <a:pt x="3055" y="3536"/>
                        <a:pt x="3055" y="3536"/>
                        <a:pt x="3055" y="3536"/>
                      </a:cubicBezTo>
                      <a:cubicBezTo>
                        <a:pt x="3264" y="3536"/>
                        <a:pt x="3433" y="3367"/>
                        <a:pt x="3433" y="3158"/>
                      </a:cubicBezTo>
                      <a:cubicBezTo>
                        <a:pt x="3433" y="1657"/>
                        <a:pt x="3433" y="1657"/>
                        <a:pt x="3433" y="1657"/>
                      </a:cubicBezTo>
                      <a:cubicBezTo>
                        <a:pt x="3824" y="1278"/>
                        <a:pt x="3824" y="1278"/>
                        <a:pt x="3824" y="1278"/>
                      </a:cubicBezTo>
                      <a:cubicBezTo>
                        <a:pt x="3824" y="3297"/>
                        <a:pt x="3824" y="3297"/>
                        <a:pt x="3824" y="3297"/>
                      </a:cubicBezTo>
                      <a:cubicBezTo>
                        <a:pt x="3824" y="3645"/>
                        <a:pt x="3529" y="3928"/>
                        <a:pt x="3181" y="3928"/>
                      </a:cubicBezTo>
                      <a:cubicBezTo>
                        <a:pt x="631" y="3928"/>
                        <a:pt x="631" y="3928"/>
                        <a:pt x="631" y="3928"/>
                      </a:cubicBezTo>
                      <a:cubicBezTo>
                        <a:pt x="283" y="3928"/>
                        <a:pt x="0" y="3645"/>
                        <a:pt x="0" y="3297"/>
                      </a:cubicBezTo>
                      <a:cubicBezTo>
                        <a:pt x="0" y="773"/>
                        <a:pt x="0" y="773"/>
                        <a:pt x="0" y="773"/>
                      </a:cubicBezTo>
                      <a:cubicBezTo>
                        <a:pt x="0" y="425"/>
                        <a:pt x="283" y="103"/>
                        <a:pt x="631" y="103"/>
                      </a:cubicBezTo>
                      <a:cubicBezTo>
                        <a:pt x="2650" y="103"/>
                        <a:pt x="2650" y="103"/>
                        <a:pt x="2650" y="103"/>
                      </a:cubicBezTo>
                      <a:cubicBezTo>
                        <a:pt x="2271" y="495"/>
                        <a:pt x="2271" y="495"/>
                        <a:pt x="2271" y="495"/>
                      </a:cubicBezTo>
                      <a:lnTo>
                        <a:pt x="770" y="49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 anchorCtr="1"/>
                <a:lstStyle>
                  <a:defPPr>
                    <a:defRPr lang="zh-CN"/>
                  </a:defPPr>
                  <a:lvl1pPr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1pPr>
                  <a:lvl2pPr marL="4572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2pPr>
                  <a:lvl3pPr marL="9144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3pPr>
                  <a:lvl4pPr marL="13716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4pPr>
                  <a:lvl5pPr marL="1828800" algn="l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Calibri" panose="020F0502020204030204" charset="0"/>
                      <a:ea typeface="宋体" panose="02010600030101010101" pitchFamily="2" charset="-122"/>
                      <a:cs typeface="+mn-cs"/>
                    </a:defRPr>
                  </a:lvl9pPr>
                </a:lstStyle>
                <a:p>
                  <a:endParaRPr lang="zh-CN" altLang="en-US"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7" name="圆角矩形 36"/>
              <p:cNvSpPr/>
              <p:nvPr/>
            </p:nvSpPr>
            <p:spPr>
              <a:xfrm>
                <a:off x="2250" y="5734"/>
                <a:ext cx="3194" cy="2043"/>
              </a:xfrm>
              <a:prstGeom prst="roundRect">
                <a:avLst/>
              </a:prstGeom>
              <a:solidFill>
                <a:srgbClr val="565E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2259" y="2082"/>
                <a:ext cx="3184" cy="432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rgbClr val="565E8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50" name="图片 49" descr="4127790"/>
              <p:cNvPicPr>
                <a:picLocks noChangeAspect="1"/>
              </p:cNvPicPr>
              <p:nvPr/>
            </p:nvPicPr>
            <p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4946" y="2158"/>
                <a:ext cx="282" cy="281"/>
              </a:xfrm>
              <a:prstGeom prst="rect">
                <a:avLst/>
              </a:prstGeom>
            </p:spPr>
          </p:pic>
          <p:sp>
            <p:nvSpPr>
              <p:cNvPr id="23" name="椭圆 22"/>
              <p:cNvSpPr/>
              <p:nvPr/>
            </p:nvSpPr>
            <p:spPr>
              <a:xfrm>
                <a:off x="2338" y="8030"/>
                <a:ext cx="816" cy="81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sx="108000" sy="108000" algn="ctr" rotWithShape="0">
                  <a:srgbClr val="565E86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pic>
            <p:nvPicPr>
              <p:cNvPr id="41" name="图片 40" descr="20062957"/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562" y="8255"/>
                <a:ext cx="369" cy="369"/>
              </a:xfrm>
              <a:prstGeom prst="rect">
                <a:avLst/>
              </a:prstGeom>
            </p:spPr>
          </p:pic>
          <p:grpSp>
            <p:nvGrpSpPr>
              <p:cNvPr id="53" name="组合 52"/>
              <p:cNvGrpSpPr/>
              <p:nvPr/>
            </p:nvGrpSpPr>
            <p:grpSpPr>
              <a:xfrm>
                <a:off x="3439" y="8031"/>
                <a:ext cx="816" cy="816"/>
                <a:chOff x="3548" y="8051"/>
                <a:chExt cx="816" cy="816"/>
              </a:xfrm>
            </p:grpSpPr>
            <p:sp>
              <p:nvSpPr>
                <p:cNvPr id="26" name="椭圆 25"/>
                <p:cNvSpPr/>
                <p:nvPr/>
              </p:nvSpPr>
              <p:spPr>
                <a:xfrm>
                  <a:off x="3548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49" name="图片 48" descr="3506668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50" y="8255"/>
                  <a:ext cx="412" cy="412"/>
                </a:xfrm>
                <a:prstGeom prst="rect">
                  <a:avLst/>
                </a:prstGeom>
              </p:spPr>
            </p:pic>
          </p:grpSp>
          <p:grpSp>
            <p:nvGrpSpPr>
              <p:cNvPr id="54" name="组合 53"/>
              <p:cNvGrpSpPr/>
              <p:nvPr/>
            </p:nvGrpSpPr>
            <p:grpSpPr>
              <a:xfrm>
                <a:off x="4547" y="8031"/>
                <a:ext cx="816" cy="816"/>
                <a:chOff x="4763" y="8051"/>
                <a:chExt cx="816" cy="816"/>
              </a:xfrm>
            </p:grpSpPr>
            <p:sp>
              <p:nvSpPr>
                <p:cNvPr id="31" name="椭圆 30"/>
                <p:cNvSpPr/>
                <p:nvPr/>
              </p:nvSpPr>
              <p:spPr>
                <a:xfrm>
                  <a:off x="4763" y="8051"/>
                  <a:ext cx="816" cy="81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90500" sx="108000" sy="108000" algn="ctr" rotWithShape="0">
                    <a:srgbClr val="565E86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pic>
              <p:nvPicPr>
                <p:cNvPr id="51" name="图片 50" descr="3632454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05" y="8294"/>
                  <a:ext cx="330" cy="330"/>
                </a:xfrm>
                <a:prstGeom prst="rect">
                  <a:avLst/>
                </a:prstGeom>
              </p:spPr>
            </p:pic>
          </p:grpSp>
        </p:grpSp>
        <p:sp>
          <p:nvSpPr>
            <p:cNvPr id="58" name="圆角矩形 57"/>
            <p:cNvSpPr/>
            <p:nvPr/>
          </p:nvSpPr>
          <p:spPr>
            <a:xfrm>
              <a:off x="3092" y="1415"/>
              <a:ext cx="1518" cy="468"/>
            </a:xfrm>
            <a:prstGeom prst="roundRect">
              <a:avLst>
                <a:gd name="adj" fmla="val 33109"/>
              </a:avLst>
            </a:prstGeom>
            <a:solidFill>
              <a:srgbClr val="565E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853565" y="2818765"/>
            <a:ext cx="4825365" cy="5708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rgbClr val="FF0000"/>
                </a:solidFill>
              </a:rPr>
              <a:t>车位管理系统三大核心功能：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4C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 rot="16200000">
            <a:off x="343535" y="733425"/>
            <a:ext cx="635635" cy="216535"/>
            <a:chOff x="3509" y="3609"/>
            <a:chExt cx="1052" cy="358"/>
          </a:xfrm>
        </p:grpSpPr>
        <p:sp>
          <p:nvSpPr>
            <p:cNvPr id="25" name="圆角矩形 24"/>
            <p:cNvSpPr/>
            <p:nvPr/>
          </p:nvSpPr>
          <p:spPr>
            <a:xfrm>
              <a:off x="3509" y="3609"/>
              <a:ext cx="1053" cy="359"/>
            </a:xfrm>
            <a:prstGeom prst="roundRect">
              <a:avLst>
                <a:gd name="adj" fmla="val 50000"/>
              </a:avLst>
            </a:pr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00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183" y="3621"/>
              <a:ext cx="335" cy="3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935990" y="572770"/>
            <a:ext cx="1475740" cy="537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系统介绍</a:t>
            </a:r>
            <a:endParaRPr lang="zh-CN" altLang="en-US" sz="1400">
              <a:solidFill>
                <a:schemeClr val="bg1"/>
              </a:solidFill>
              <a:cs typeface="+mn-ea"/>
              <a:sym typeface="+mn-lt"/>
            </a:endParaRPr>
          </a:p>
          <a:p>
            <a:pPr algn="dist"/>
            <a:r>
              <a:rPr lang="zh-CN" altLang="en-US" sz="900">
                <a:solidFill>
                  <a:schemeClr val="bg1"/>
                </a:solidFill>
                <a:cs typeface="+mn-ea"/>
                <a:sym typeface="+mn-lt"/>
              </a:rPr>
              <a:t>Product overview</a:t>
            </a:r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698500" y="2600325"/>
            <a:ext cx="2400300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 descr="3505358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505585" y="2443480"/>
            <a:ext cx="786765" cy="78676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039495" y="3300730"/>
            <a:ext cx="19024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识别车牌方式？</a:t>
            </a:r>
            <a:r>
              <a:rPr lang="zh-CN" altLang="en-US" sz="100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zh-CN" altLang="en-US" sz="1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852805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575175" y="2600325"/>
            <a:ext cx="2588895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722495" y="3367405"/>
            <a:ext cx="239776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车辆路径获取方式？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4806950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512175" y="2600325"/>
            <a:ext cx="2557145" cy="3489960"/>
          </a:xfrm>
          <a:prstGeom prst="roundRect">
            <a:avLst>
              <a:gd name="adj" fmla="val 9365"/>
            </a:avLst>
          </a:prstGeom>
          <a:solidFill>
            <a:srgbClr val="373C5A"/>
          </a:solidFill>
          <a:ln w="12700">
            <a:solidFill>
              <a:schemeClr val="accent2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815070" y="3300730"/>
            <a:ext cx="209613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cs typeface="+mn-ea"/>
                <a:sym typeface="+mn-lt"/>
              </a:rPr>
              <a:t>前后端交互方式？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8797290" y="5140325"/>
            <a:ext cx="2089150" cy="28892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8" name="图片 37" descr="350437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11153" y="2458720"/>
            <a:ext cx="788400" cy="788400"/>
          </a:xfrm>
          <a:prstGeom prst="rect">
            <a:avLst/>
          </a:prstGeom>
        </p:spPr>
      </p:pic>
      <p:pic>
        <p:nvPicPr>
          <p:cNvPr id="39" name="图片 38" descr="3505404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18625" y="2458720"/>
            <a:ext cx="788400" cy="7884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91210" y="1471930"/>
            <a:ext cx="3172460" cy="5753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uFillTx/>
              </a:rPr>
              <a:t>停车检测系统关键难点：</a:t>
            </a:r>
            <a:endParaRPr lang="zh-CN" altLang="en-US" sz="2000">
              <a:solidFill>
                <a:schemeClr val="bg1"/>
              </a:solidFill>
              <a:uFillTx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9117*4625*657*657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9118*4544*657*657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.xml><?xml version="1.0" encoding="utf-8"?>
<p:tagLst xmlns:p="http://schemas.openxmlformats.org/presentationml/2006/main">
  <p:tag name="commondata" val="eyJoZGlkIjoiYzZjYTIzNWE2MmE1NjRiNTUyMzY0MTE3YTk0OWViZTcifQ==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yckq3gu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yckq3gu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1070</Words>
  <Application>WPS 演示</Application>
  <PresentationFormat>宽屏</PresentationFormat>
  <Paragraphs>149</Paragraphs>
  <Slides>17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包图简圆体Light</vt:lpstr>
      <vt:lpstr>Calibri</vt:lpstr>
      <vt:lpstr>微软雅黑</vt:lpstr>
      <vt:lpstr>Arial Unicode MS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产品介绍</dc:title>
  <dc:creator>第一PPT</dc:creator>
  <cp:keywords>www.1ppt.com</cp:keywords>
  <dc:description>www.1ppt.com</dc:description>
  <cp:lastModifiedBy>空中的船</cp:lastModifiedBy>
  <cp:revision>19</cp:revision>
  <dcterms:created xsi:type="dcterms:W3CDTF">2020-01-10T01:33:00Z</dcterms:created>
  <dcterms:modified xsi:type="dcterms:W3CDTF">2024-01-04T14:14:13Z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AA5A31466A8D45348F85009F2F0CE643_12</vt:lpwstr>
  </property>
  <property fmtid="{D5CDD505-2E9C-101B-9397-08002B2CF9AE}" pid="3" name="KSOProductBuildVer">
    <vt:lpwstr>2052-12.1.0.16120</vt:lpwstr>
  </property>
</Properties>
</file>

<file path=docProps/thumbnail.jpeg>
</file>